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3" r:id="rId5"/>
    <p:sldId id="261" r:id="rId6"/>
    <p:sldId id="262" r:id="rId7"/>
    <p:sldId id="264" r:id="rId8"/>
    <p:sldId id="265" r:id="rId9"/>
    <p:sldId id="259" r:id="rId10"/>
    <p:sldId id="257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A9F67-43D5-40D3-B0C7-FFB8122729A2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500BD908-6E94-4859-9941-7F0B1B919B66}">
      <dgm:prSet/>
      <dgm:spPr/>
      <dgm:t>
        <a:bodyPr/>
        <a:lstStyle/>
        <a:p>
          <a:r>
            <a:rPr lang="en-GB"/>
            <a:t>iSAMS MFA for high risk users</a:t>
          </a:r>
          <a:endParaRPr lang="en-US"/>
        </a:p>
      </dgm:t>
    </dgm:pt>
    <dgm:pt modelId="{32FF3C2B-6F40-46FD-AAED-17C2A53C85CA}" type="parTrans" cxnId="{B06DC712-C47D-4F6A-A8C1-16E4838A632B}">
      <dgm:prSet/>
      <dgm:spPr/>
      <dgm:t>
        <a:bodyPr/>
        <a:lstStyle/>
        <a:p>
          <a:endParaRPr lang="en-US"/>
        </a:p>
      </dgm:t>
    </dgm:pt>
    <dgm:pt modelId="{5D0FBCB4-E9DE-496C-95FD-6CD7B96F2462}" type="sibTrans" cxnId="{B06DC712-C47D-4F6A-A8C1-16E4838A632B}">
      <dgm:prSet/>
      <dgm:spPr/>
      <dgm:t>
        <a:bodyPr/>
        <a:lstStyle/>
        <a:p>
          <a:endParaRPr lang="en-US"/>
        </a:p>
      </dgm:t>
    </dgm:pt>
    <dgm:pt modelId="{B2DA890A-D983-4D05-AF25-F10309B62EC1}">
      <dgm:prSet/>
      <dgm:spPr/>
      <dgm:t>
        <a:bodyPr/>
        <a:lstStyle/>
        <a:p>
          <a:r>
            <a:rPr lang="en-GB"/>
            <a:t>Second layer of MFA when logging in to iSAMS, separate from Office 365 and highly unlikely to be compromised at the same time</a:t>
          </a:r>
          <a:endParaRPr lang="en-US"/>
        </a:p>
      </dgm:t>
    </dgm:pt>
    <dgm:pt modelId="{2B5BA2C0-552D-439E-B774-4DACE48E915B}" type="parTrans" cxnId="{172BA65A-6DA2-4A8E-8666-673A14A87768}">
      <dgm:prSet/>
      <dgm:spPr/>
      <dgm:t>
        <a:bodyPr/>
        <a:lstStyle/>
        <a:p>
          <a:endParaRPr lang="en-US"/>
        </a:p>
      </dgm:t>
    </dgm:pt>
    <dgm:pt modelId="{B03090E3-FA22-44ED-84F2-B18929C86A6C}" type="sibTrans" cxnId="{172BA65A-6DA2-4A8E-8666-673A14A87768}">
      <dgm:prSet/>
      <dgm:spPr/>
      <dgm:t>
        <a:bodyPr/>
        <a:lstStyle/>
        <a:p>
          <a:endParaRPr lang="en-US"/>
        </a:p>
      </dgm:t>
    </dgm:pt>
    <dgm:pt modelId="{0F24EFC3-0DE3-4752-9166-85C603817F00}">
      <dgm:prSet/>
      <dgm:spPr/>
      <dgm:t>
        <a:bodyPr/>
        <a:lstStyle/>
        <a:p>
          <a:r>
            <a:rPr lang="en-GB"/>
            <a:t>No access to bulk export, bulk email and other functions unless enabled</a:t>
          </a:r>
          <a:endParaRPr lang="en-US"/>
        </a:p>
      </dgm:t>
    </dgm:pt>
    <dgm:pt modelId="{41451091-078A-4FDA-88BC-936E4997A09D}" type="parTrans" cxnId="{F0256265-C7C9-4B90-9C03-1F2775C9BCF7}">
      <dgm:prSet/>
      <dgm:spPr/>
      <dgm:t>
        <a:bodyPr/>
        <a:lstStyle/>
        <a:p>
          <a:endParaRPr lang="en-US"/>
        </a:p>
      </dgm:t>
    </dgm:pt>
    <dgm:pt modelId="{04AC7E1B-828D-4EDB-B49F-F075925A9B9D}" type="sibTrans" cxnId="{F0256265-C7C9-4B90-9C03-1F2775C9BCF7}">
      <dgm:prSet/>
      <dgm:spPr/>
      <dgm:t>
        <a:bodyPr/>
        <a:lstStyle/>
        <a:p>
          <a:endParaRPr lang="en-US"/>
        </a:p>
      </dgm:t>
    </dgm:pt>
    <dgm:pt modelId="{0F7DFABB-B6DF-43C4-968A-24A1EFCC0A78}">
      <dgm:prSet/>
      <dgm:spPr/>
      <dgm:t>
        <a:bodyPr/>
        <a:lstStyle/>
        <a:p>
          <a:r>
            <a:rPr lang="en-GB"/>
            <a:t>Teaching staff will lose access to the functions above</a:t>
          </a:r>
          <a:endParaRPr lang="en-US"/>
        </a:p>
      </dgm:t>
    </dgm:pt>
    <dgm:pt modelId="{A52FCA5F-A02C-493E-BAED-714447CCEE18}" type="parTrans" cxnId="{7E8CF914-AF5E-4BD5-8F53-FB98A61F749B}">
      <dgm:prSet/>
      <dgm:spPr/>
      <dgm:t>
        <a:bodyPr/>
        <a:lstStyle/>
        <a:p>
          <a:endParaRPr lang="en-US"/>
        </a:p>
      </dgm:t>
    </dgm:pt>
    <dgm:pt modelId="{F7542AD1-6245-4376-84EF-8308E8435069}" type="sibTrans" cxnId="{7E8CF914-AF5E-4BD5-8F53-FB98A61F749B}">
      <dgm:prSet/>
      <dgm:spPr/>
      <dgm:t>
        <a:bodyPr/>
        <a:lstStyle/>
        <a:p>
          <a:endParaRPr lang="en-US"/>
        </a:p>
      </dgm:t>
    </dgm:pt>
    <dgm:pt modelId="{3B1B1E39-2B30-4CAB-92BE-52CCBF511FE5}">
      <dgm:prSet/>
      <dgm:spPr/>
      <dgm:t>
        <a:bodyPr/>
        <a:lstStyle/>
        <a:p>
          <a:r>
            <a:rPr lang="en-GB"/>
            <a:t>Dramatically reduces the data that can be stolen and emails that can be sent</a:t>
          </a:r>
          <a:endParaRPr lang="en-US"/>
        </a:p>
      </dgm:t>
    </dgm:pt>
    <dgm:pt modelId="{2268D580-6D58-446D-9F8D-FD418E2D7202}" type="parTrans" cxnId="{2FDF3DA8-3A4D-44F1-B0F4-D5E0C82EAF46}">
      <dgm:prSet/>
      <dgm:spPr/>
      <dgm:t>
        <a:bodyPr/>
        <a:lstStyle/>
        <a:p>
          <a:endParaRPr lang="en-US"/>
        </a:p>
      </dgm:t>
    </dgm:pt>
    <dgm:pt modelId="{65CFCC2B-787D-4933-BA34-07CBBD90DA44}" type="sibTrans" cxnId="{2FDF3DA8-3A4D-44F1-B0F4-D5E0C82EAF46}">
      <dgm:prSet/>
      <dgm:spPr/>
      <dgm:t>
        <a:bodyPr/>
        <a:lstStyle/>
        <a:p>
          <a:endParaRPr lang="en-US"/>
        </a:p>
      </dgm:t>
    </dgm:pt>
    <dgm:pt modelId="{467525F1-AFD3-484B-A530-C4B7D4E2250E}">
      <dgm:prSet/>
      <dgm:spPr/>
      <dgm:t>
        <a:bodyPr/>
        <a:lstStyle/>
        <a:p>
          <a:r>
            <a:rPr lang="en-GB"/>
            <a:t>Require Trusted Devices</a:t>
          </a:r>
          <a:endParaRPr lang="en-US"/>
        </a:p>
      </dgm:t>
    </dgm:pt>
    <dgm:pt modelId="{A9853C63-9713-42A7-8FC7-E20C03642FCE}" type="parTrans" cxnId="{A0CDD27A-011A-407A-9A45-5ACD48385E84}">
      <dgm:prSet/>
      <dgm:spPr/>
      <dgm:t>
        <a:bodyPr/>
        <a:lstStyle/>
        <a:p>
          <a:endParaRPr lang="en-US"/>
        </a:p>
      </dgm:t>
    </dgm:pt>
    <dgm:pt modelId="{F95B7BEF-CA91-451C-A781-184E06B464B2}" type="sibTrans" cxnId="{A0CDD27A-011A-407A-9A45-5ACD48385E84}">
      <dgm:prSet/>
      <dgm:spPr/>
      <dgm:t>
        <a:bodyPr/>
        <a:lstStyle/>
        <a:p>
          <a:endParaRPr lang="en-US"/>
        </a:p>
      </dgm:t>
    </dgm:pt>
    <dgm:pt modelId="{8F1F9729-5237-4A6A-877C-337FEDBCB249}">
      <dgm:prSet/>
      <dgm:spPr/>
      <dgm:t>
        <a:bodyPr/>
        <a:lstStyle/>
        <a:p>
          <a:r>
            <a:rPr lang="en-GB"/>
            <a:t>High risk staff will not be able to access Office 365 and linked services (iSAMS) unless they are on a School managed device</a:t>
          </a:r>
          <a:endParaRPr lang="en-US"/>
        </a:p>
      </dgm:t>
    </dgm:pt>
    <dgm:pt modelId="{B1697499-BBEF-4AB5-8F23-4D834C9FB646}" type="parTrans" cxnId="{A8F1D8BB-CEAB-41DC-8E67-B131D1B520D8}">
      <dgm:prSet/>
      <dgm:spPr/>
      <dgm:t>
        <a:bodyPr/>
        <a:lstStyle/>
        <a:p>
          <a:endParaRPr lang="en-US"/>
        </a:p>
      </dgm:t>
    </dgm:pt>
    <dgm:pt modelId="{81DE0805-5B58-42D1-A937-EF21187C0F1F}" type="sibTrans" cxnId="{A8F1D8BB-CEAB-41DC-8E67-B131D1B520D8}">
      <dgm:prSet/>
      <dgm:spPr/>
      <dgm:t>
        <a:bodyPr/>
        <a:lstStyle/>
        <a:p>
          <a:endParaRPr lang="en-US"/>
        </a:p>
      </dgm:t>
    </dgm:pt>
    <dgm:pt modelId="{410C19A0-5190-4EAC-881E-4EB08BDF7217}">
      <dgm:prSet/>
      <dgm:spPr/>
      <dgm:t>
        <a:bodyPr/>
        <a:lstStyle/>
        <a:p>
          <a:r>
            <a:rPr lang="en-GB"/>
            <a:t>Laptops, Surfaces and School Issued Mobile phones</a:t>
          </a:r>
          <a:endParaRPr lang="en-US"/>
        </a:p>
      </dgm:t>
    </dgm:pt>
    <dgm:pt modelId="{BE2431CC-EBE9-4D05-A156-45465ACAA0D8}" type="parTrans" cxnId="{101BF452-E4F7-4800-806C-F6272D27D09C}">
      <dgm:prSet/>
      <dgm:spPr/>
      <dgm:t>
        <a:bodyPr/>
        <a:lstStyle/>
        <a:p>
          <a:endParaRPr lang="en-US"/>
        </a:p>
      </dgm:t>
    </dgm:pt>
    <dgm:pt modelId="{B53C0732-7656-49CA-BF10-73CA874D4F3F}" type="sibTrans" cxnId="{101BF452-E4F7-4800-806C-F6272D27D09C}">
      <dgm:prSet/>
      <dgm:spPr/>
      <dgm:t>
        <a:bodyPr/>
        <a:lstStyle/>
        <a:p>
          <a:endParaRPr lang="en-US"/>
        </a:p>
      </dgm:t>
    </dgm:pt>
    <dgm:pt modelId="{5F85A2FC-594C-4130-B3B0-4850793D5FB2}">
      <dgm:prSet/>
      <dgm:spPr/>
      <dgm:t>
        <a:bodyPr/>
        <a:lstStyle/>
        <a:p>
          <a:r>
            <a:rPr lang="en-GB"/>
            <a:t>Personal phones will lose access to emails and outlook - we are working on a way to avoid this</a:t>
          </a:r>
          <a:endParaRPr lang="en-US"/>
        </a:p>
      </dgm:t>
    </dgm:pt>
    <dgm:pt modelId="{7BEAEEC4-E033-47F3-8E35-6CF620F28D25}" type="parTrans" cxnId="{E6C33AD6-6B29-48BA-9D24-F1D6BEB1B8BD}">
      <dgm:prSet/>
      <dgm:spPr/>
      <dgm:t>
        <a:bodyPr/>
        <a:lstStyle/>
        <a:p>
          <a:endParaRPr lang="en-US"/>
        </a:p>
      </dgm:t>
    </dgm:pt>
    <dgm:pt modelId="{79262453-ACC9-465B-9599-F99B2DDA561B}" type="sibTrans" cxnId="{E6C33AD6-6B29-48BA-9D24-F1D6BEB1B8BD}">
      <dgm:prSet/>
      <dgm:spPr/>
      <dgm:t>
        <a:bodyPr/>
        <a:lstStyle/>
        <a:p>
          <a:endParaRPr lang="en-US"/>
        </a:p>
      </dgm:t>
    </dgm:pt>
    <dgm:pt modelId="{25A68D76-0A95-46AD-BE09-43F4E66309F7}" type="pres">
      <dgm:prSet presAssocID="{FF5A9F67-43D5-40D3-B0C7-FFB8122729A2}" presName="Name0" presStyleCnt="0">
        <dgm:presLayoutVars>
          <dgm:dir/>
          <dgm:animLvl val="lvl"/>
          <dgm:resizeHandles val="exact"/>
        </dgm:presLayoutVars>
      </dgm:prSet>
      <dgm:spPr/>
    </dgm:pt>
    <dgm:pt modelId="{32B3F112-14C3-400F-A2AA-65F06721C4AC}" type="pres">
      <dgm:prSet presAssocID="{467525F1-AFD3-484B-A530-C4B7D4E2250E}" presName="boxAndChildren" presStyleCnt="0"/>
      <dgm:spPr/>
    </dgm:pt>
    <dgm:pt modelId="{037C5185-8B3D-4B70-9D69-81C75BE3A19B}" type="pres">
      <dgm:prSet presAssocID="{467525F1-AFD3-484B-A530-C4B7D4E2250E}" presName="parentTextBox" presStyleLbl="alignNode1" presStyleIdx="0" presStyleCnt="2"/>
      <dgm:spPr/>
    </dgm:pt>
    <dgm:pt modelId="{8FD44163-650D-4906-9C8E-219F7F83F4A5}" type="pres">
      <dgm:prSet presAssocID="{467525F1-AFD3-484B-A530-C4B7D4E2250E}" presName="descendantBox" presStyleLbl="bgAccFollowNode1" presStyleIdx="0" presStyleCnt="2"/>
      <dgm:spPr/>
    </dgm:pt>
    <dgm:pt modelId="{A457E395-B461-4A1B-A3FE-87227A6B4599}" type="pres">
      <dgm:prSet presAssocID="{5D0FBCB4-E9DE-496C-95FD-6CD7B96F2462}" presName="sp" presStyleCnt="0"/>
      <dgm:spPr/>
    </dgm:pt>
    <dgm:pt modelId="{A1030B92-C3AF-4B36-8B9D-1E8BA702B69C}" type="pres">
      <dgm:prSet presAssocID="{500BD908-6E94-4859-9941-7F0B1B919B66}" presName="arrowAndChildren" presStyleCnt="0"/>
      <dgm:spPr/>
    </dgm:pt>
    <dgm:pt modelId="{E925EEE9-FC9E-4938-9698-8C8D9DC792B0}" type="pres">
      <dgm:prSet presAssocID="{500BD908-6E94-4859-9941-7F0B1B919B66}" presName="parentTextArrow" presStyleLbl="node1" presStyleIdx="0" presStyleCnt="0"/>
      <dgm:spPr/>
    </dgm:pt>
    <dgm:pt modelId="{B5CBC4DA-EF99-4BBB-BE68-04FE080D94AA}" type="pres">
      <dgm:prSet presAssocID="{500BD908-6E94-4859-9941-7F0B1B919B66}" presName="arrow" presStyleLbl="alignNode1" presStyleIdx="1" presStyleCnt="2"/>
      <dgm:spPr/>
    </dgm:pt>
    <dgm:pt modelId="{1B08748A-9C82-4AA8-BD2B-90B6E969F75D}" type="pres">
      <dgm:prSet presAssocID="{500BD908-6E94-4859-9941-7F0B1B919B66}" presName="descendantArrow" presStyleLbl="bgAccFollowNode1" presStyleIdx="1" presStyleCnt="2"/>
      <dgm:spPr/>
    </dgm:pt>
  </dgm:ptLst>
  <dgm:cxnLst>
    <dgm:cxn modelId="{B06DC712-C47D-4F6A-A8C1-16E4838A632B}" srcId="{FF5A9F67-43D5-40D3-B0C7-FFB8122729A2}" destId="{500BD908-6E94-4859-9941-7F0B1B919B66}" srcOrd="0" destOrd="0" parTransId="{32FF3C2B-6F40-46FD-AAED-17C2A53C85CA}" sibTransId="{5D0FBCB4-E9DE-496C-95FD-6CD7B96F2462}"/>
    <dgm:cxn modelId="{7E8CF914-AF5E-4BD5-8F53-FB98A61F749B}" srcId="{500BD908-6E94-4859-9941-7F0B1B919B66}" destId="{0F7DFABB-B6DF-43C4-968A-24A1EFCC0A78}" srcOrd="2" destOrd="0" parTransId="{A52FCA5F-A02C-493E-BAED-714447CCEE18}" sibTransId="{F7542AD1-6245-4376-84EF-8308E8435069}"/>
    <dgm:cxn modelId="{DD8B0228-2CC0-4427-A6A4-EB143A4BBD8B}" type="presOf" srcId="{5F85A2FC-594C-4130-B3B0-4850793D5FB2}" destId="{8FD44163-650D-4906-9C8E-219F7F83F4A5}" srcOrd="0" destOrd="2" presId="urn:microsoft.com/office/officeart/2016/7/layout/VerticalDownArrowProcess"/>
    <dgm:cxn modelId="{D7F4732C-3CC2-40EC-93F3-300CEF1F4476}" type="presOf" srcId="{FF5A9F67-43D5-40D3-B0C7-FFB8122729A2}" destId="{25A68D76-0A95-46AD-BE09-43F4E66309F7}" srcOrd="0" destOrd="0" presId="urn:microsoft.com/office/officeart/2016/7/layout/VerticalDownArrowProcess"/>
    <dgm:cxn modelId="{CBB74C39-289C-46C7-B8A2-41168012335B}" type="presOf" srcId="{0F7DFABB-B6DF-43C4-968A-24A1EFCC0A78}" destId="{1B08748A-9C82-4AA8-BD2B-90B6E969F75D}" srcOrd="0" destOrd="2" presId="urn:microsoft.com/office/officeart/2016/7/layout/VerticalDownArrowProcess"/>
    <dgm:cxn modelId="{F0256265-C7C9-4B90-9C03-1F2775C9BCF7}" srcId="{500BD908-6E94-4859-9941-7F0B1B919B66}" destId="{0F24EFC3-0DE3-4752-9166-85C603817F00}" srcOrd="1" destOrd="0" parTransId="{41451091-078A-4FDA-88BC-936E4997A09D}" sibTransId="{04AC7E1B-828D-4EDB-B49F-F075925A9B9D}"/>
    <dgm:cxn modelId="{83372669-29DB-4D2E-80CA-BED662D90E8C}" type="presOf" srcId="{8F1F9729-5237-4A6A-877C-337FEDBCB249}" destId="{8FD44163-650D-4906-9C8E-219F7F83F4A5}" srcOrd="0" destOrd="0" presId="urn:microsoft.com/office/officeart/2016/7/layout/VerticalDownArrowProcess"/>
    <dgm:cxn modelId="{101BF452-E4F7-4800-806C-F6272D27D09C}" srcId="{467525F1-AFD3-484B-A530-C4B7D4E2250E}" destId="{410C19A0-5190-4EAC-881E-4EB08BDF7217}" srcOrd="1" destOrd="0" parTransId="{BE2431CC-EBE9-4D05-A156-45465ACAA0D8}" sibTransId="{B53C0732-7656-49CA-BF10-73CA874D4F3F}"/>
    <dgm:cxn modelId="{172BA65A-6DA2-4A8E-8666-673A14A87768}" srcId="{500BD908-6E94-4859-9941-7F0B1B919B66}" destId="{B2DA890A-D983-4D05-AF25-F10309B62EC1}" srcOrd="0" destOrd="0" parTransId="{2B5BA2C0-552D-439E-B774-4DACE48E915B}" sibTransId="{B03090E3-FA22-44ED-84F2-B18929C86A6C}"/>
    <dgm:cxn modelId="{A0CDD27A-011A-407A-9A45-5ACD48385E84}" srcId="{FF5A9F67-43D5-40D3-B0C7-FFB8122729A2}" destId="{467525F1-AFD3-484B-A530-C4B7D4E2250E}" srcOrd="1" destOrd="0" parTransId="{A9853C63-9713-42A7-8FC7-E20C03642FCE}" sibTransId="{F95B7BEF-CA91-451C-A781-184E06B464B2}"/>
    <dgm:cxn modelId="{E19D707E-C669-4B25-B48E-52F8A10C8AE5}" type="presOf" srcId="{500BD908-6E94-4859-9941-7F0B1B919B66}" destId="{B5CBC4DA-EF99-4BBB-BE68-04FE080D94AA}" srcOrd="1" destOrd="0" presId="urn:microsoft.com/office/officeart/2016/7/layout/VerticalDownArrowProcess"/>
    <dgm:cxn modelId="{1406A09E-DE03-4094-956C-AA4CD42DB188}" type="presOf" srcId="{410C19A0-5190-4EAC-881E-4EB08BDF7217}" destId="{8FD44163-650D-4906-9C8E-219F7F83F4A5}" srcOrd="0" destOrd="1" presId="urn:microsoft.com/office/officeart/2016/7/layout/VerticalDownArrowProcess"/>
    <dgm:cxn modelId="{2FDF3DA8-3A4D-44F1-B0F4-D5E0C82EAF46}" srcId="{500BD908-6E94-4859-9941-7F0B1B919B66}" destId="{3B1B1E39-2B30-4CAB-92BE-52CCBF511FE5}" srcOrd="3" destOrd="0" parTransId="{2268D580-6D58-446D-9F8D-FD418E2D7202}" sibTransId="{65CFCC2B-787D-4933-BA34-07CBBD90DA44}"/>
    <dgm:cxn modelId="{5E2074AC-7D32-4DC9-AED3-4BB97F42C437}" type="presOf" srcId="{3B1B1E39-2B30-4CAB-92BE-52CCBF511FE5}" destId="{1B08748A-9C82-4AA8-BD2B-90B6E969F75D}" srcOrd="0" destOrd="3" presId="urn:microsoft.com/office/officeart/2016/7/layout/VerticalDownArrowProcess"/>
    <dgm:cxn modelId="{EB43FBB2-BEE1-4882-974A-8C0CF70897A3}" type="presOf" srcId="{500BD908-6E94-4859-9941-7F0B1B919B66}" destId="{E925EEE9-FC9E-4938-9698-8C8D9DC792B0}" srcOrd="0" destOrd="0" presId="urn:microsoft.com/office/officeart/2016/7/layout/VerticalDownArrowProcess"/>
    <dgm:cxn modelId="{C40F75B8-B765-4E7A-9363-BFEF706B8512}" type="presOf" srcId="{B2DA890A-D983-4D05-AF25-F10309B62EC1}" destId="{1B08748A-9C82-4AA8-BD2B-90B6E969F75D}" srcOrd="0" destOrd="0" presId="urn:microsoft.com/office/officeart/2016/7/layout/VerticalDownArrowProcess"/>
    <dgm:cxn modelId="{A8F1D8BB-CEAB-41DC-8E67-B131D1B520D8}" srcId="{467525F1-AFD3-484B-A530-C4B7D4E2250E}" destId="{8F1F9729-5237-4A6A-877C-337FEDBCB249}" srcOrd="0" destOrd="0" parTransId="{B1697499-BBEF-4AB5-8F23-4D834C9FB646}" sibTransId="{81DE0805-5B58-42D1-A937-EF21187C0F1F}"/>
    <dgm:cxn modelId="{91F368C2-27E6-43C2-A1C4-F8D55BECACAB}" type="presOf" srcId="{0F24EFC3-0DE3-4752-9166-85C603817F00}" destId="{1B08748A-9C82-4AA8-BD2B-90B6E969F75D}" srcOrd="0" destOrd="1" presId="urn:microsoft.com/office/officeart/2016/7/layout/VerticalDownArrowProcess"/>
    <dgm:cxn modelId="{D92724C6-742D-4376-BA2C-844B1F1E3383}" type="presOf" srcId="{467525F1-AFD3-484B-A530-C4B7D4E2250E}" destId="{037C5185-8B3D-4B70-9D69-81C75BE3A19B}" srcOrd="0" destOrd="0" presId="urn:microsoft.com/office/officeart/2016/7/layout/VerticalDownArrowProcess"/>
    <dgm:cxn modelId="{E6C33AD6-6B29-48BA-9D24-F1D6BEB1B8BD}" srcId="{467525F1-AFD3-484B-A530-C4B7D4E2250E}" destId="{5F85A2FC-594C-4130-B3B0-4850793D5FB2}" srcOrd="2" destOrd="0" parTransId="{7BEAEEC4-E033-47F3-8E35-6CF620F28D25}" sibTransId="{79262453-ACC9-465B-9599-F99B2DDA561B}"/>
    <dgm:cxn modelId="{84E1310E-5C3B-4431-B547-C014AA2316C0}" type="presParOf" srcId="{25A68D76-0A95-46AD-BE09-43F4E66309F7}" destId="{32B3F112-14C3-400F-A2AA-65F06721C4AC}" srcOrd="0" destOrd="0" presId="urn:microsoft.com/office/officeart/2016/7/layout/VerticalDownArrowProcess"/>
    <dgm:cxn modelId="{C549BC59-648C-49CE-9105-4A71AABEF634}" type="presParOf" srcId="{32B3F112-14C3-400F-A2AA-65F06721C4AC}" destId="{037C5185-8B3D-4B70-9D69-81C75BE3A19B}" srcOrd="0" destOrd="0" presId="urn:microsoft.com/office/officeart/2016/7/layout/VerticalDownArrowProcess"/>
    <dgm:cxn modelId="{6CF524D6-7CF2-4000-B381-BE120073131B}" type="presParOf" srcId="{32B3F112-14C3-400F-A2AA-65F06721C4AC}" destId="{8FD44163-650D-4906-9C8E-219F7F83F4A5}" srcOrd="1" destOrd="0" presId="urn:microsoft.com/office/officeart/2016/7/layout/VerticalDownArrowProcess"/>
    <dgm:cxn modelId="{A44BCD4C-88E5-4B29-8575-20C86CE8D7C6}" type="presParOf" srcId="{25A68D76-0A95-46AD-BE09-43F4E66309F7}" destId="{A457E395-B461-4A1B-A3FE-87227A6B4599}" srcOrd="1" destOrd="0" presId="urn:microsoft.com/office/officeart/2016/7/layout/VerticalDownArrowProcess"/>
    <dgm:cxn modelId="{B15D557E-B001-46D7-B4CD-8A52741FF3ED}" type="presParOf" srcId="{25A68D76-0A95-46AD-BE09-43F4E66309F7}" destId="{A1030B92-C3AF-4B36-8B9D-1E8BA702B69C}" srcOrd="2" destOrd="0" presId="urn:microsoft.com/office/officeart/2016/7/layout/VerticalDownArrowProcess"/>
    <dgm:cxn modelId="{4292CDA4-F268-40B1-B2D7-AD05817A2AF5}" type="presParOf" srcId="{A1030B92-C3AF-4B36-8B9D-1E8BA702B69C}" destId="{E925EEE9-FC9E-4938-9698-8C8D9DC792B0}" srcOrd="0" destOrd="0" presId="urn:microsoft.com/office/officeart/2016/7/layout/VerticalDownArrowProcess"/>
    <dgm:cxn modelId="{DB5EA2BD-AAE3-41EA-91A7-8664F5DF6E1B}" type="presParOf" srcId="{A1030B92-C3AF-4B36-8B9D-1E8BA702B69C}" destId="{B5CBC4DA-EF99-4BBB-BE68-04FE080D94AA}" srcOrd="1" destOrd="0" presId="urn:microsoft.com/office/officeart/2016/7/layout/VerticalDownArrowProcess"/>
    <dgm:cxn modelId="{8327CE80-3CD5-43EE-9A27-B7126437959F}" type="presParOf" srcId="{A1030B92-C3AF-4B36-8B9D-1E8BA702B69C}" destId="{1B08748A-9C82-4AA8-BD2B-90B6E969F75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ED98C1-3263-4900-95C2-DDBDF11F2589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D9B105-47B7-4C69-A38B-3FBF65A5DB03}">
      <dgm:prSet/>
      <dgm:spPr/>
      <dgm:t>
        <a:bodyPr/>
        <a:lstStyle/>
        <a:p>
          <a:r>
            <a:rPr lang="en-GB"/>
            <a:t>Evil Proxy</a:t>
          </a:r>
          <a:endParaRPr lang="en-US"/>
        </a:p>
      </dgm:t>
    </dgm:pt>
    <dgm:pt modelId="{5CF613BC-6BBC-4D17-9CEE-684F77CE1D12}" type="parTrans" cxnId="{61D44D01-0102-4A9D-89AE-C26A059165F8}">
      <dgm:prSet/>
      <dgm:spPr/>
      <dgm:t>
        <a:bodyPr/>
        <a:lstStyle/>
        <a:p>
          <a:endParaRPr lang="en-US"/>
        </a:p>
      </dgm:t>
    </dgm:pt>
    <dgm:pt modelId="{6D37F9AF-1D4A-47D6-A73E-3F58020F8CB4}" type="sibTrans" cxnId="{61D44D01-0102-4A9D-89AE-C26A059165F8}">
      <dgm:prSet/>
      <dgm:spPr/>
      <dgm:t>
        <a:bodyPr/>
        <a:lstStyle/>
        <a:p>
          <a:endParaRPr lang="en-US"/>
        </a:p>
      </dgm:t>
    </dgm:pt>
    <dgm:pt modelId="{36EB8764-581D-4F93-895E-B3C4AC6645E6}">
      <dgm:prSet/>
      <dgm:spPr/>
      <dgm:t>
        <a:bodyPr/>
        <a:lstStyle/>
        <a:p>
          <a:r>
            <a:rPr lang="en-GB"/>
            <a:t>If you click an email link and it takes you somewhere unexpected, close and restart your web browser</a:t>
          </a:r>
          <a:endParaRPr lang="en-US"/>
        </a:p>
      </dgm:t>
    </dgm:pt>
    <dgm:pt modelId="{FE53594B-8693-4019-9F6F-99289806EDB4}" type="parTrans" cxnId="{0CC859DD-D09C-439E-A960-49BBBE24DF35}">
      <dgm:prSet/>
      <dgm:spPr/>
      <dgm:t>
        <a:bodyPr/>
        <a:lstStyle/>
        <a:p>
          <a:endParaRPr lang="en-US"/>
        </a:p>
      </dgm:t>
    </dgm:pt>
    <dgm:pt modelId="{7A4890EC-CDE8-43C0-83F7-A7E4426E7AC8}" type="sibTrans" cxnId="{0CC859DD-D09C-439E-A960-49BBBE24DF35}">
      <dgm:prSet/>
      <dgm:spPr/>
      <dgm:t>
        <a:bodyPr/>
        <a:lstStyle/>
        <a:p>
          <a:endParaRPr lang="en-US"/>
        </a:p>
      </dgm:t>
    </dgm:pt>
    <dgm:pt modelId="{9C383ED4-5FC4-42D1-998D-544722BADDC3}">
      <dgm:prSet/>
      <dgm:spPr/>
      <dgm:t>
        <a:bodyPr/>
        <a:lstStyle/>
        <a:p>
          <a:r>
            <a:rPr lang="en-GB"/>
            <a:t>Think before you login to Office 365 or use your school username and password.  Is this correct?  Is this expected?</a:t>
          </a:r>
          <a:endParaRPr lang="en-US"/>
        </a:p>
      </dgm:t>
    </dgm:pt>
    <dgm:pt modelId="{5C91B6CF-9AA4-4080-891A-B5481A5F0EFD}" type="parTrans" cxnId="{EA6ECB9A-BBB5-4183-BBF2-4530C339569D}">
      <dgm:prSet/>
      <dgm:spPr/>
      <dgm:t>
        <a:bodyPr/>
        <a:lstStyle/>
        <a:p>
          <a:endParaRPr lang="en-US"/>
        </a:p>
      </dgm:t>
    </dgm:pt>
    <dgm:pt modelId="{F2A289CA-9657-480F-9FD6-53E821F82DF4}" type="sibTrans" cxnId="{EA6ECB9A-BBB5-4183-BBF2-4530C339569D}">
      <dgm:prSet/>
      <dgm:spPr/>
      <dgm:t>
        <a:bodyPr/>
        <a:lstStyle/>
        <a:p>
          <a:endParaRPr lang="en-US"/>
        </a:p>
      </dgm:t>
    </dgm:pt>
    <dgm:pt modelId="{6DB27883-E42F-48B4-A422-6A215B7E36C2}">
      <dgm:prSet/>
      <dgm:spPr/>
      <dgm:t>
        <a:bodyPr/>
        <a:lstStyle/>
        <a:p>
          <a:r>
            <a:rPr lang="en-GB"/>
            <a:t>Next Steps</a:t>
          </a:r>
          <a:endParaRPr lang="en-US"/>
        </a:p>
      </dgm:t>
    </dgm:pt>
    <dgm:pt modelId="{E0A4CCD0-9CB5-443F-A893-5521A3BC92F6}" type="parTrans" cxnId="{BEB18430-3B30-4081-8DAE-808EDEB59EEC}">
      <dgm:prSet/>
      <dgm:spPr/>
      <dgm:t>
        <a:bodyPr/>
        <a:lstStyle/>
        <a:p>
          <a:endParaRPr lang="en-US"/>
        </a:p>
      </dgm:t>
    </dgm:pt>
    <dgm:pt modelId="{02043045-B145-4FA7-A2C1-6116A6D14EF1}" type="sibTrans" cxnId="{BEB18430-3B30-4081-8DAE-808EDEB59EEC}">
      <dgm:prSet/>
      <dgm:spPr/>
      <dgm:t>
        <a:bodyPr/>
        <a:lstStyle/>
        <a:p>
          <a:endParaRPr lang="en-US"/>
        </a:p>
      </dgm:t>
    </dgm:pt>
    <dgm:pt modelId="{3314AB92-2C2B-4EBC-AA6F-4DF283BE6FD6}">
      <dgm:prSet/>
      <dgm:spPr/>
      <dgm:t>
        <a:bodyPr/>
        <a:lstStyle/>
        <a:p>
          <a:r>
            <a:rPr lang="en-GB"/>
            <a:t>iSAMS MFA - WC 22</a:t>
          </a:r>
          <a:r>
            <a:rPr lang="en-GB" baseline="30000"/>
            <a:t>nd</a:t>
          </a:r>
          <a:r>
            <a:rPr lang="en-GB"/>
            <a:t> April 2024</a:t>
          </a:r>
          <a:endParaRPr lang="en-US"/>
        </a:p>
      </dgm:t>
    </dgm:pt>
    <dgm:pt modelId="{257330E9-ADC1-4234-A126-E01261C9F234}" type="parTrans" cxnId="{5F54C079-47E3-4ED1-907A-235A9092A420}">
      <dgm:prSet/>
      <dgm:spPr/>
      <dgm:t>
        <a:bodyPr/>
        <a:lstStyle/>
        <a:p>
          <a:endParaRPr lang="en-US"/>
        </a:p>
      </dgm:t>
    </dgm:pt>
    <dgm:pt modelId="{9CF3A527-CCA0-4280-9491-C134BE4D76AD}" type="sibTrans" cxnId="{5F54C079-47E3-4ED1-907A-235A9092A420}">
      <dgm:prSet/>
      <dgm:spPr/>
      <dgm:t>
        <a:bodyPr/>
        <a:lstStyle/>
        <a:p>
          <a:endParaRPr lang="en-US"/>
        </a:p>
      </dgm:t>
    </dgm:pt>
    <dgm:pt modelId="{362CB658-9FFD-4706-AFDB-BE4A2B548E4C}">
      <dgm:prSet/>
      <dgm:spPr/>
      <dgm:t>
        <a:bodyPr/>
        <a:lstStyle/>
        <a:p>
          <a:r>
            <a:rPr lang="en-GB" dirty="0"/>
            <a:t>Require Trusted Devices – May onwards</a:t>
          </a:r>
          <a:endParaRPr lang="en-US" dirty="0"/>
        </a:p>
      </dgm:t>
    </dgm:pt>
    <dgm:pt modelId="{1E4212F0-7E9F-42B1-BB92-3B2B4C2E2ADC}" type="parTrans" cxnId="{424C069E-389A-4A76-9E0E-1AB6BADCA26B}">
      <dgm:prSet/>
      <dgm:spPr/>
      <dgm:t>
        <a:bodyPr/>
        <a:lstStyle/>
        <a:p>
          <a:endParaRPr lang="en-US"/>
        </a:p>
      </dgm:t>
    </dgm:pt>
    <dgm:pt modelId="{A5EC7FDA-C4AF-4FDD-840D-7ADF0BDF2C15}" type="sibTrans" cxnId="{424C069E-389A-4A76-9E0E-1AB6BADCA26B}">
      <dgm:prSet/>
      <dgm:spPr/>
      <dgm:t>
        <a:bodyPr/>
        <a:lstStyle/>
        <a:p>
          <a:endParaRPr lang="en-US"/>
        </a:p>
      </dgm:t>
    </dgm:pt>
    <dgm:pt modelId="{9748859B-29FC-43F0-BD55-8B8AA7805870}" type="pres">
      <dgm:prSet presAssocID="{4BED98C1-3263-4900-95C2-DDBDF11F2589}" presName="Name0" presStyleCnt="0">
        <dgm:presLayoutVars>
          <dgm:dir/>
          <dgm:animLvl val="lvl"/>
          <dgm:resizeHandles val="exact"/>
        </dgm:presLayoutVars>
      </dgm:prSet>
      <dgm:spPr/>
    </dgm:pt>
    <dgm:pt modelId="{84E86C5C-94E1-4EB2-8FE7-3A143A40DCC3}" type="pres">
      <dgm:prSet presAssocID="{A0D9B105-47B7-4C69-A38B-3FBF65A5DB03}" presName="composite" presStyleCnt="0"/>
      <dgm:spPr/>
    </dgm:pt>
    <dgm:pt modelId="{B55B0F9B-DF2E-4A42-B16C-6B1AFAFAE1E7}" type="pres">
      <dgm:prSet presAssocID="{A0D9B105-47B7-4C69-A38B-3FBF65A5DB0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889006F-5A58-4A61-930A-9B3DE0BEAB94}" type="pres">
      <dgm:prSet presAssocID="{A0D9B105-47B7-4C69-A38B-3FBF65A5DB03}" presName="desTx" presStyleLbl="alignAccFollowNode1" presStyleIdx="0" presStyleCnt="2">
        <dgm:presLayoutVars>
          <dgm:bulletEnabled val="1"/>
        </dgm:presLayoutVars>
      </dgm:prSet>
      <dgm:spPr/>
    </dgm:pt>
    <dgm:pt modelId="{4DDFA64D-15D4-4F2C-AC45-3741987E21CA}" type="pres">
      <dgm:prSet presAssocID="{6D37F9AF-1D4A-47D6-A73E-3F58020F8CB4}" presName="space" presStyleCnt="0"/>
      <dgm:spPr/>
    </dgm:pt>
    <dgm:pt modelId="{A1FB6EDC-DE5A-4137-84DB-E994D14052E0}" type="pres">
      <dgm:prSet presAssocID="{6DB27883-E42F-48B4-A422-6A215B7E36C2}" presName="composite" presStyleCnt="0"/>
      <dgm:spPr/>
    </dgm:pt>
    <dgm:pt modelId="{56AF2B64-996C-4BAA-AA22-1462449B5D3C}" type="pres">
      <dgm:prSet presAssocID="{6DB27883-E42F-48B4-A422-6A215B7E36C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3BE49F4-BA24-4171-977D-E1C5A33C71FA}" type="pres">
      <dgm:prSet presAssocID="{6DB27883-E42F-48B4-A422-6A215B7E36C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1D44D01-0102-4A9D-89AE-C26A059165F8}" srcId="{4BED98C1-3263-4900-95C2-DDBDF11F2589}" destId="{A0D9B105-47B7-4C69-A38B-3FBF65A5DB03}" srcOrd="0" destOrd="0" parTransId="{5CF613BC-6BBC-4D17-9CEE-684F77CE1D12}" sibTransId="{6D37F9AF-1D4A-47D6-A73E-3F58020F8CB4}"/>
    <dgm:cxn modelId="{0895AB09-E653-4DE5-A40F-CF22DC8B1FFA}" type="presOf" srcId="{6DB27883-E42F-48B4-A422-6A215B7E36C2}" destId="{56AF2B64-996C-4BAA-AA22-1462449B5D3C}" srcOrd="0" destOrd="0" presId="urn:microsoft.com/office/officeart/2005/8/layout/hList1"/>
    <dgm:cxn modelId="{42E5290A-A4DB-4720-B5FB-A0B76886A872}" type="presOf" srcId="{3314AB92-2C2B-4EBC-AA6F-4DF283BE6FD6}" destId="{C3BE49F4-BA24-4171-977D-E1C5A33C71FA}" srcOrd="0" destOrd="0" presId="urn:microsoft.com/office/officeart/2005/8/layout/hList1"/>
    <dgm:cxn modelId="{3120EC15-BB6F-4F36-A227-E9EB7F8D9F70}" type="presOf" srcId="{A0D9B105-47B7-4C69-A38B-3FBF65A5DB03}" destId="{B55B0F9B-DF2E-4A42-B16C-6B1AFAFAE1E7}" srcOrd="0" destOrd="0" presId="urn:microsoft.com/office/officeart/2005/8/layout/hList1"/>
    <dgm:cxn modelId="{BEB18430-3B30-4081-8DAE-808EDEB59EEC}" srcId="{4BED98C1-3263-4900-95C2-DDBDF11F2589}" destId="{6DB27883-E42F-48B4-A422-6A215B7E36C2}" srcOrd="1" destOrd="0" parTransId="{E0A4CCD0-9CB5-443F-A893-5521A3BC92F6}" sibTransId="{02043045-B145-4FA7-A2C1-6116A6D14EF1}"/>
    <dgm:cxn modelId="{62282A37-7829-4D04-AD36-D601B03E53B6}" type="presOf" srcId="{362CB658-9FFD-4706-AFDB-BE4A2B548E4C}" destId="{C3BE49F4-BA24-4171-977D-E1C5A33C71FA}" srcOrd="0" destOrd="1" presId="urn:microsoft.com/office/officeart/2005/8/layout/hList1"/>
    <dgm:cxn modelId="{5F54C079-47E3-4ED1-907A-235A9092A420}" srcId="{6DB27883-E42F-48B4-A422-6A215B7E36C2}" destId="{3314AB92-2C2B-4EBC-AA6F-4DF283BE6FD6}" srcOrd="0" destOrd="0" parTransId="{257330E9-ADC1-4234-A126-E01261C9F234}" sibTransId="{9CF3A527-CCA0-4280-9491-C134BE4D76AD}"/>
    <dgm:cxn modelId="{EA6ECB9A-BBB5-4183-BBF2-4530C339569D}" srcId="{A0D9B105-47B7-4C69-A38B-3FBF65A5DB03}" destId="{9C383ED4-5FC4-42D1-998D-544722BADDC3}" srcOrd="1" destOrd="0" parTransId="{5C91B6CF-9AA4-4080-891A-B5481A5F0EFD}" sibTransId="{F2A289CA-9657-480F-9FD6-53E821F82DF4}"/>
    <dgm:cxn modelId="{424C069E-389A-4A76-9E0E-1AB6BADCA26B}" srcId="{6DB27883-E42F-48B4-A422-6A215B7E36C2}" destId="{362CB658-9FFD-4706-AFDB-BE4A2B548E4C}" srcOrd="1" destOrd="0" parTransId="{1E4212F0-7E9F-42B1-BB92-3B2B4C2E2ADC}" sibTransId="{A5EC7FDA-C4AF-4FDD-840D-7ADF0BDF2C15}"/>
    <dgm:cxn modelId="{BA6D9FA9-A524-4CA7-9D6A-264F0969AA7A}" type="presOf" srcId="{9C383ED4-5FC4-42D1-998D-544722BADDC3}" destId="{0889006F-5A58-4A61-930A-9B3DE0BEAB94}" srcOrd="0" destOrd="1" presId="urn:microsoft.com/office/officeart/2005/8/layout/hList1"/>
    <dgm:cxn modelId="{2325B5D3-A306-4DCF-9BB0-958DEA14EC7A}" type="presOf" srcId="{36EB8764-581D-4F93-895E-B3C4AC6645E6}" destId="{0889006F-5A58-4A61-930A-9B3DE0BEAB94}" srcOrd="0" destOrd="0" presId="urn:microsoft.com/office/officeart/2005/8/layout/hList1"/>
    <dgm:cxn modelId="{0CC859DD-D09C-439E-A960-49BBBE24DF35}" srcId="{A0D9B105-47B7-4C69-A38B-3FBF65A5DB03}" destId="{36EB8764-581D-4F93-895E-B3C4AC6645E6}" srcOrd="0" destOrd="0" parTransId="{FE53594B-8693-4019-9F6F-99289806EDB4}" sibTransId="{7A4890EC-CDE8-43C0-83F7-A7E4426E7AC8}"/>
    <dgm:cxn modelId="{52B5D8FB-575F-49A7-AC96-2C2AC6E4EAF1}" type="presOf" srcId="{4BED98C1-3263-4900-95C2-DDBDF11F2589}" destId="{9748859B-29FC-43F0-BD55-8B8AA7805870}" srcOrd="0" destOrd="0" presId="urn:microsoft.com/office/officeart/2005/8/layout/hList1"/>
    <dgm:cxn modelId="{0EC4BAAE-72C5-4BBB-A29E-1879E607F0D0}" type="presParOf" srcId="{9748859B-29FC-43F0-BD55-8B8AA7805870}" destId="{84E86C5C-94E1-4EB2-8FE7-3A143A40DCC3}" srcOrd="0" destOrd="0" presId="urn:microsoft.com/office/officeart/2005/8/layout/hList1"/>
    <dgm:cxn modelId="{B3F2108E-45B4-4897-961F-2DA78211E846}" type="presParOf" srcId="{84E86C5C-94E1-4EB2-8FE7-3A143A40DCC3}" destId="{B55B0F9B-DF2E-4A42-B16C-6B1AFAFAE1E7}" srcOrd="0" destOrd="0" presId="urn:microsoft.com/office/officeart/2005/8/layout/hList1"/>
    <dgm:cxn modelId="{D5B6461F-D1E9-4425-8078-68577D710572}" type="presParOf" srcId="{84E86C5C-94E1-4EB2-8FE7-3A143A40DCC3}" destId="{0889006F-5A58-4A61-930A-9B3DE0BEAB94}" srcOrd="1" destOrd="0" presId="urn:microsoft.com/office/officeart/2005/8/layout/hList1"/>
    <dgm:cxn modelId="{3DE6261F-838C-4FC6-8D0E-B98852B1DC17}" type="presParOf" srcId="{9748859B-29FC-43F0-BD55-8B8AA7805870}" destId="{4DDFA64D-15D4-4F2C-AC45-3741987E21CA}" srcOrd="1" destOrd="0" presId="urn:microsoft.com/office/officeart/2005/8/layout/hList1"/>
    <dgm:cxn modelId="{C9F9745E-3A9F-488E-A09C-0A0A0CE0B2BE}" type="presParOf" srcId="{9748859B-29FC-43F0-BD55-8B8AA7805870}" destId="{A1FB6EDC-DE5A-4137-84DB-E994D14052E0}" srcOrd="2" destOrd="0" presId="urn:microsoft.com/office/officeart/2005/8/layout/hList1"/>
    <dgm:cxn modelId="{26DDAF1E-0DC2-472E-89B2-9EDAEF037374}" type="presParOf" srcId="{A1FB6EDC-DE5A-4137-84DB-E994D14052E0}" destId="{56AF2B64-996C-4BAA-AA22-1462449B5D3C}" srcOrd="0" destOrd="0" presId="urn:microsoft.com/office/officeart/2005/8/layout/hList1"/>
    <dgm:cxn modelId="{B193B0B5-2EDE-41ED-915D-FDAC4E3DD2AD}" type="presParOf" srcId="{A1FB6EDC-DE5A-4137-84DB-E994D14052E0}" destId="{C3BE49F4-BA24-4171-977D-E1C5A33C71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C5185-8B3D-4B70-9D69-81C75BE3A19B}">
      <dsp:nvSpPr>
        <dsp:cNvPr id="0" name=""/>
        <dsp:cNvSpPr/>
      </dsp:nvSpPr>
      <dsp:spPr>
        <a:xfrm>
          <a:off x="0" y="2652132"/>
          <a:ext cx="2339026" cy="17400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352" tIns="213360" rIns="166352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Require Trusted Devices</a:t>
          </a:r>
          <a:endParaRPr lang="en-US" sz="3000" kern="1200"/>
        </a:p>
      </dsp:txBody>
      <dsp:txXfrm>
        <a:off x="0" y="2652132"/>
        <a:ext cx="2339026" cy="1740086"/>
      </dsp:txXfrm>
    </dsp:sp>
    <dsp:sp modelId="{8FD44163-650D-4906-9C8E-219F7F83F4A5}">
      <dsp:nvSpPr>
        <dsp:cNvPr id="0" name=""/>
        <dsp:cNvSpPr/>
      </dsp:nvSpPr>
      <dsp:spPr>
        <a:xfrm>
          <a:off x="2339026" y="2652132"/>
          <a:ext cx="7017080" cy="174008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40" tIns="190500" rIns="142340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High risk staff will not be able to access Office 365 and linked services (iSAMS) unless they are on a School managed device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Laptops, Surfaces and School Issued Mobile phones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Personal phones will lose access to emails and outlook - we are working on a way to avoid this</a:t>
          </a:r>
          <a:endParaRPr lang="en-US" sz="1500" kern="1200"/>
        </a:p>
      </dsp:txBody>
      <dsp:txXfrm>
        <a:off x="2339026" y="2652132"/>
        <a:ext cx="7017080" cy="1740086"/>
      </dsp:txXfrm>
    </dsp:sp>
    <dsp:sp modelId="{B5CBC4DA-EF99-4BBB-BE68-04FE080D94AA}">
      <dsp:nvSpPr>
        <dsp:cNvPr id="0" name=""/>
        <dsp:cNvSpPr/>
      </dsp:nvSpPr>
      <dsp:spPr>
        <a:xfrm rot="10800000">
          <a:off x="0" y="1981"/>
          <a:ext cx="2339026" cy="267625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352" tIns="213360" rIns="166352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iSAMS MFA for high risk users</a:t>
          </a:r>
          <a:endParaRPr lang="en-US" sz="3000" kern="1200"/>
        </a:p>
      </dsp:txBody>
      <dsp:txXfrm rot="-10800000">
        <a:off x="0" y="1981"/>
        <a:ext cx="2339026" cy="1739564"/>
      </dsp:txXfrm>
    </dsp:sp>
    <dsp:sp modelId="{1B08748A-9C82-4AA8-BD2B-90B6E969F75D}">
      <dsp:nvSpPr>
        <dsp:cNvPr id="0" name=""/>
        <dsp:cNvSpPr/>
      </dsp:nvSpPr>
      <dsp:spPr>
        <a:xfrm>
          <a:off x="2339026" y="1981"/>
          <a:ext cx="7017080" cy="173956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40" tIns="190500" rIns="142340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Second layer of MFA when logging in to iSAMS, separate from Office 365 and highly unlikely to be compromised at the same time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No access to bulk export, bulk email and other functions unless enabled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Teaching staff will lose access to the functions above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Dramatically reduces the data that can be stolen and emails that can be sent</a:t>
          </a:r>
          <a:endParaRPr lang="en-US" sz="1500" kern="1200"/>
        </a:p>
      </dsp:txBody>
      <dsp:txXfrm>
        <a:off x="2339026" y="1981"/>
        <a:ext cx="7017080" cy="1739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B0F9B-DF2E-4A42-B16C-6B1AFAFAE1E7}">
      <dsp:nvSpPr>
        <dsp:cNvPr id="0" name=""/>
        <dsp:cNvSpPr/>
      </dsp:nvSpPr>
      <dsp:spPr>
        <a:xfrm>
          <a:off x="45" y="52850"/>
          <a:ext cx="4371969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Evil Proxy</a:t>
          </a:r>
          <a:endParaRPr lang="en-US" sz="2500" kern="1200"/>
        </a:p>
      </dsp:txBody>
      <dsp:txXfrm>
        <a:off x="45" y="52850"/>
        <a:ext cx="4371969" cy="720000"/>
      </dsp:txXfrm>
    </dsp:sp>
    <dsp:sp modelId="{0889006F-5A58-4A61-930A-9B3DE0BEAB94}">
      <dsp:nvSpPr>
        <dsp:cNvPr id="0" name=""/>
        <dsp:cNvSpPr/>
      </dsp:nvSpPr>
      <dsp:spPr>
        <a:xfrm>
          <a:off x="45" y="772850"/>
          <a:ext cx="4371969" cy="35685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If you click an email link and it takes you somewhere unexpected, close and restart your web browser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Think before you login to Office 365 or use your school username and password.  Is this correct?  Is this expected?</a:t>
          </a:r>
          <a:endParaRPr lang="en-US" sz="2500" kern="1200"/>
        </a:p>
      </dsp:txBody>
      <dsp:txXfrm>
        <a:off x="45" y="772850"/>
        <a:ext cx="4371969" cy="3568500"/>
      </dsp:txXfrm>
    </dsp:sp>
    <dsp:sp modelId="{56AF2B64-996C-4BAA-AA22-1462449B5D3C}">
      <dsp:nvSpPr>
        <dsp:cNvPr id="0" name=""/>
        <dsp:cNvSpPr/>
      </dsp:nvSpPr>
      <dsp:spPr>
        <a:xfrm>
          <a:off x="4984091" y="52850"/>
          <a:ext cx="4371969" cy="720000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Next Steps</a:t>
          </a:r>
          <a:endParaRPr lang="en-US" sz="2500" kern="1200"/>
        </a:p>
      </dsp:txBody>
      <dsp:txXfrm>
        <a:off x="4984091" y="52850"/>
        <a:ext cx="4371969" cy="720000"/>
      </dsp:txXfrm>
    </dsp:sp>
    <dsp:sp modelId="{C3BE49F4-BA24-4171-977D-E1C5A33C71FA}">
      <dsp:nvSpPr>
        <dsp:cNvPr id="0" name=""/>
        <dsp:cNvSpPr/>
      </dsp:nvSpPr>
      <dsp:spPr>
        <a:xfrm>
          <a:off x="4984091" y="772850"/>
          <a:ext cx="4371969" cy="3568500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iSAMS MFA - WC 22</a:t>
          </a:r>
          <a:r>
            <a:rPr lang="en-GB" sz="2500" kern="1200" baseline="30000"/>
            <a:t>nd</a:t>
          </a:r>
          <a:r>
            <a:rPr lang="en-GB" sz="2500" kern="1200"/>
            <a:t> April 2024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Require Trusted Devices – May onwards</a:t>
          </a:r>
          <a:endParaRPr lang="en-US" sz="2500" kern="1200" dirty="0"/>
        </a:p>
      </dsp:txBody>
      <dsp:txXfrm>
        <a:off x="4984091" y="772850"/>
        <a:ext cx="4371969" cy="3568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DAF8-B0C5-DC90-9049-E740165C5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B9B2B-5485-2CEC-EB7B-429193F29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776D0-892D-0E7D-0C39-8F26EA3A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C300-85F0-4B30-B82E-96990612EA9C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7E094-F507-15FE-96B4-3116AA96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6AC3E-B584-ADFF-E89A-ED49A9F2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A34A-9141-4DAD-ADAB-2D3683DDE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1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E9E53-8B7F-B599-566D-09BFBAB0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F6C49-2207-BCD5-5EF0-B6C0E3225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E7A94-03F9-8B82-3317-234AC3F5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C300-85F0-4B30-B82E-96990612EA9C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084C7-763E-FD3E-B94C-74F00AF2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FB8FA-D26D-FE51-DC0F-165B4E5B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A34A-9141-4DAD-ADAB-2D3683DDE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77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A0368-F95E-48C3-6D43-1729765F3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46598-2882-7BB4-FE21-552C176E0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217B1-49F2-37A5-8DC4-C466A9BF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C300-85F0-4B30-B82E-96990612EA9C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918A-8A61-3AA5-CA4F-DEF40F81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81767-830E-891E-5D9D-15EB278C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A34A-9141-4DAD-ADAB-2D3683DDE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3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D079-B6CC-DC70-27A9-74C2E6C1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4302F-9529-A53E-30F3-69FCF5624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F4F69-2674-7AEA-D92C-16457417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C300-85F0-4B30-B82E-96990612EA9C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AD099-F00F-550A-9224-7D42995D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6761A-8066-F095-34B8-18DE5C38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A34A-9141-4DAD-ADAB-2D3683DDE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7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1E73-0924-470E-03D0-EC5A1DAE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832F0-7B5E-ADBE-5692-7A895A6D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E1A96-780A-59E6-9BD8-33ECA880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C300-85F0-4B30-B82E-96990612EA9C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2D7C4-52EF-2DDE-1031-208099F9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369DF-0807-E152-CAB3-89F5DCB4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A34A-9141-4DAD-ADAB-2D3683DDE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6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F656-C4D7-5E9E-DF54-A1E13F2D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D6ECA-F4AD-CE4A-F766-0DAA38E1B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6C198-D34A-E99A-C5C6-E4A6C69F9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312B7-1017-F5B9-6CAC-E03CDE35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C300-85F0-4B30-B82E-96990612EA9C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2AA75-BF60-C23B-7CDE-DC5557B2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CB8FA-58FF-AFE3-1415-66850CDB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A34A-9141-4DAD-ADAB-2D3683DDE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39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311BB-589C-8516-55C3-C8382B1E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0A4A7-BBE7-24DB-7F36-F0858417B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E7A93-923B-85E9-9404-84E42455B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B03E2-8929-2493-338B-1E3237E20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34972-C33E-0B6F-DBA3-34223D156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1D7D2-8BCC-4D07-CDB6-A56C19C9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C300-85F0-4B30-B82E-96990612EA9C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FCD1AC-0A45-7779-F6C9-DEA89CFA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7EA3E-DCCE-60A0-C09A-5F7A91A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A34A-9141-4DAD-ADAB-2D3683DDE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D659-F3EE-535A-D582-17929054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FC496-582B-0D82-382D-075B6013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C300-85F0-4B30-B82E-96990612EA9C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234F7-B9B3-952D-0E6D-6F0E1787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1E3CF-DBCF-BDEF-4DA1-B9889964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A34A-9141-4DAD-ADAB-2D3683DDE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07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DC67BE-F816-6ED8-CFD4-DF5BB51EB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C300-85F0-4B30-B82E-96990612EA9C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95CC3-40E8-53DE-A75B-2F881338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0E471-53C4-23DE-9950-1E6FD4A9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A34A-9141-4DAD-ADAB-2D3683DDE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3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8A6B-9BB4-9DC8-D649-BFFB40C5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19948-936E-B23F-1EA0-4E54CFF3E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04E04-DD30-E8F8-E917-D0CA026E4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B9094-847B-7C64-2BC3-8C8E4BFBA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C300-85F0-4B30-B82E-96990612EA9C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87617-7852-9217-123F-B539A19C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0DD5A-91D2-2E2B-651C-AD7F0A65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A34A-9141-4DAD-ADAB-2D3683DDE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1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541E-F3F9-3100-A0DA-DC2281641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1BA5D7-8C41-D765-697B-4C52E9D6A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565B3-5200-9897-C0D9-10B3B2798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AC353-55CA-112D-F91F-5BC211C3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C300-85F0-4B30-B82E-96990612EA9C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0C9A1-642A-9292-650D-63ED2CE6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739BF-B751-9343-8938-A38236B1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A34A-9141-4DAD-ADAB-2D3683DDE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28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2769A-83CB-18E7-FB0E-DA6A9062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5D8F0-2D99-9E9F-132D-809855F5A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B83A1-451A-8CD8-726B-0A74527B4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84C300-85F0-4B30-B82E-96990612EA9C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AACBC-B117-C813-7693-6F6867AEE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27FE-7957-70B0-24DA-A28D4B228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0DA34A-9141-4DAD-ADAB-2D3683DDE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05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crunch.com/2017/05/02/youtube-revamps-its-desktop-site-with-an-updated-design-optional-dark-theme-and-faster-framework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F01E7-D491-8E63-14CD-39C3D7DF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GB" sz="4000">
                <a:solidFill>
                  <a:schemeClr val="tx2"/>
                </a:solidFill>
              </a:rPr>
              <a:t>April Cyber Security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D49AE-E03D-942B-230B-18BB85105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GB" sz="2000">
                <a:solidFill>
                  <a:schemeClr val="tx2"/>
                </a:solidFill>
              </a:rPr>
              <a:t>Evil Proxy, iSAMS MFA &amp; Requiring Trusted Devices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1CA262B5-A6C5-A589-B0F1-8D2D82830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75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6A341-D10E-5D66-08CF-CEA74003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en-GB" sz="8000"/>
              <a:t>Key Points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4E6C48-BD43-CF34-0E1D-3F693B2D0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247301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95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llow question mark">
            <a:extLst>
              <a:ext uri="{FF2B5EF4-FFF2-40B4-BE49-F238E27FC236}">
                <a16:creationId xmlns:a16="http://schemas.microsoft.com/office/drawing/2014/main" id="{FECC64D7-4853-F0E7-D8EE-202E19929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625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0A837-E321-3126-D20C-1E21C1EB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7434"/>
            <a:ext cx="7800660" cy="1520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6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8FA29-32DD-710E-FA73-410395A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2F193-5ACC-28ED-79FA-6F4586717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GB" sz="2000"/>
              <a:t>Second Office/iSAMS data breach within 2 years</a:t>
            </a:r>
          </a:p>
          <a:p>
            <a:r>
              <a:rPr lang="en-GB" sz="2000"/>
              <a:t>Both breaches came from the same attack method</a:t>
            </a:r>
          </a:p>
          <a:p>
            <a:r>
              <a:rPr lang="en-GB" sz="2000"/>
              <a:t>Multi-factor Authentication is NOT sufficient</a:t>
            </a:r>
          </a:p>
          <a:p>
            <a:r>
              <a:rPr lang="en-GB" sz="2000"/>
              <a:t>This means:</a:t>
            </a:r>
          </a:p>
          <a:p>
            <a:pPr lvl="1"/>
            <a:r>
              <a:rPr lang="en-GB" sz="2000"/>
              <a:t>More Training</a:t>
            </a:r>
          </a:p>
          <a:p>
            <a:pPr lvl="1"/>
            <a:r>
              <a:rPr lang="en-GB" sz="2000"/>
              <a:t>Stricter Security Measures</a:t>
            </a:r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535DDFFC-13AE-564E-EF16-DA9B01843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r="31976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0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1B87C-E234-DBF8-B1EF-75B8C1AF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Attack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E67C7-E83A-A4DC-EC04-7752A03B1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 fontScale="92500"/>
          </a:bodyPr>
          <a:lstStyle/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Targeting fee paying school’s</a:t>
            </a: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Often using already compromised accounts to spread phishing emails</a:t>
            </a: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Gain access to staff accounts with parent and hopefully iSAMS access</a:t>
            </a: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the account to email parents and trick them into paying fee’s early via fraudulent bank accounts, either targeted or in bulk</a:t>
            </a: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Bulk export parent contact details so they can continue to target parents after access has been revoked</a:t>
            </a:r>
          </a:p>
          <a:p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0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01010 data lines to infinity">
            <a:extLst>
              <a:ext uri="{FF2B5EF4-FFF2-40B4-BE49-F238E27FC236}">
                <a16:creationId xmlns:a16="http://schemas.microsoft.com/office/drawing/2014/main" id="{AC5048C5-1E8B-5948-2D50-635A60420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" t="9091" r="23918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ED004-25FF-10DE-07B5-02321CE79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/>
              <a:t>Evil Proxy?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BD50CA6-363D-6997-8AC1-3F26161C5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GB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Figure 2">
            <a:extLst>
              <a:ext uri="{FF2B5EF4-FFF2-40B4-BE49-F238E27FC236}">
                <a16:creationId xmlns:a16="http://schemas.microsoft.com/office/drawing/2014/main" id="{8F2210A2-EBD5-7E36-8A3E-F114C737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7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91A19-6D0B-D879-BB17-9BEBD30E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>
            <a:normAutofit/>
          </a:bodyPr>
          <a:lstStyle/>
          <a:p>
            <a:r>
              <a:rPr lang="en-GB" dirty="0"/>
              <a:t>Step 1 – Phishing</a:t>
            </a:r>
          </a:p>
        </p:txBody>
      </p:sp>
      <p:pic>
        <p:nvPicPr>
          <p:cNvPr id="1026" name="Picture 2" descr="Recognizing and Reporting Suspicious Activities | DocuSign">
            <a:extLst>
              <a:ext uri="{FF2B5EF4-FFF2-40B4-BE49-F238E27FC236}">
                <a16:creationId xmlns:a16="http://schemas.microsoft.com/office/drawing/2014/main" id="{1649135F-D804-25C9-D433-3FD9A7138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27" y="688547"/>
            <a:ext cx="3720152" cy="54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C8025-BE90-9935-4989-A3ACFBF81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194103"/>
            <a:ext cx="5310116" cy="2053220"/>
          </a:xfrm>
        </p:spPr>
        <p:txBody>
          <a:bodyPr>
            <a:normAutofit/>
          </a:bodyPr>
          <a:lstStyle/>
          <a:p>
            <a:r>
              <a:rPr lang="en-GB" sz="2000" dirty="0"/>
              <a:t>Email with a malicious link</a:t>
            </a:r>
          </a:p>
          <a:p>
            <a:r>
              <a:rPr lang="en-GB" sz="2000" dirty="0"/>
              <a:t>From random emails or legitimate users who have already been compromised</a:t>
            </a:r>
          </a:p>
          <a:p>
            <a:r>
              <a:rPr lang="en-GB" sz="2000" dirty="0"/>
              <a:t>Often looks like well-known file sharing websites such as DocuSign, </a:t>
            </a:r>
            <a:r>
              <a:rPr lang="en-GB" sz="2000" dirty="0" err="1"/>
              <a:t>DropBox</a:t>
            </a:r>
            <a:r>
              <a:rPr lang="en-GB" sz="2000" dirty="0"/>
              <a:t>, Office 365, google docs etc…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40CF9-1464-98B0-1286-804F10EBCD0F}"/>
              </a:ext>
            </a:extLst>
          </p:cNvPr>
          <p:cNvSpPr txBox="1"/>
          <p:nvPr/>
        </p:nvSpPr>
        <p:spPr>
          <a:xfrm>
            <a:off x="5685183" y="4508939"/>
            <a:ext cx="6096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Protect Yourself: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Hover over links before clicking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Are you expecting a file/link from this person?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Call IT Services for a quick sense check before clicking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Use the Phish Alert button to report phishing emails</a:t>
            </a:r>
          </a:p>
        </p:txBody>
      </p:sp>
    </p:spTree>
    <p:extLst>
      <p:ext uri="{BB962C8B-B14F-4D97-AF65-F5344CB8AC3E}">
        <p14:creationId xmlns:p14="http://schemas.microsoft.com/office/powerpoint/2010/main" val="4724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91A19-6D0B-D879-BB17-9BEBD30E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5915197" cy="1330519"/>
          </a:xfrm>
        </p:spPr>
        <p:txBody>
          <a:bodyPr>
            <a:normAutofit/>
          </a:bodyPr>
          <a:lstStyle/>
          <a:p>
            <a:r>
              <a:rPr lang="en-GB" dirty="0"/>
              <a:t>Step 2 – Hijacked Browser Tab</a:t>
            </a:r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0" y="5800298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C8025-BE90-9935-4989-A3ACFBF81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7" y="2549718"/>
            <a:ext cx="5747857" cy="3552969"/>
          </a:xfrm>
        </p:spPr>
        <p:txBody>
          <a:bodyPr>
            <a:normAutofit/>
          </a:bodyPr>
          <a:lstStyle/>
          <a:p>
            <a:r>
              <a:rPr lang="en-GB" sz="2000" dirty="0"/>
              <a:t>Clicking the link takes you to a common webpage, not the one you might of expected</a:t>
            </a:r>
          </a:p>
          <a:p>
            <a:r>
              <a:rPr lang="en-GB" sz="2000" dirty="0" err="1"/>
              <a:t>Youtube</a:t>
            </a:r>
            <a:r>
              <a:rPr lang="en-GB" sz="2000" dirty="0"/>
              <a:t>, BBC, Google Search etc…</a:t>
            </a:r>
          </a:p>
          <a:p>
            <a:r>
              <a:rPr lang="en-GB" sz="2000" dirty="0"/>
              <a:t>Strange but harmless?  You carry on with your day</a:t>
            </a:r>
          </a:p>
          <a:p>
            <a:endParaRPr lang="en-GB" sz="2000" dirty="0"/>
          </a:p>
        </p:txBody>
      </p: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49135F-D804-25C9-D433-3FD9A7138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2790"/>
          <a:stretch/>
        </p:blipFill>
        <p:spPr bwMode="auto">
          <a:xfrm>
            <a:off x="7762925" y="722292"/>
            <a:ext cx="3687488" cy="43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1D7FCE-EB8C-5531-1FF6-3EBC60A2E571}"/>
              </a:ext>
            </a:extLst>
          </p:cNvPr>
          <p:cNvSpPr txBox="1"/>
          <p:nvPr/>
        </p:nvSpPr>
        <p:spPr>
          <a:xfrm>
            <a:off x="615755" y="4541352"/>
            <a:ext cx="6096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Protect Yourself: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Close your browser window right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Call IT Services immediately if unsure</a:t>
            </a:r>
          </a:p>
        </p:txBody>
      </p:sp>
    </p:spTree>
    <p:extLst>
      <p:ext uri="{BB962C8B-B14F-4D97-AF65-F5344CB8AC3E}">
        <p14:creationId xmlns:p14="http://schemas.microsoft.com/office/powerpoint/2010/main" val="368256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91A19-6D0B-D879-BB17-9BEBD30E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>
            <a:normAutofit/>
          </a:bodyPr>
          <a:lstStyle/>
          <a:p>
            <a:r>
              <a:rPr lang="en-GB" dirty="0"/>
              <a:t>Step 3 – Credential Theft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C8025-BE90-9935-4989-A3ACFBF81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194103"/>
            <a:ext cx="5310116" cy="2053220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The browser tab randomly redirects the user to Office 365 and triggers an authentication</a:t>
            </a:r>
          </a:p>
          <a:p>
            <a:r>
              <a:rPr lang="en-GB" sz="2000" dirty="0"/>
              <a:t>Can be after a random time or when you click on a link on the page</a:t>
            </a:r>
          </a:p>
          <a:p>
            <a:r>
              <a:rPr lang="en-GB" sz="2000" dirty="0"/>
              <a:t>Login is a legitimate office login page</a:t>
            </a:r>
          </a:p>
          <a:p>
            <a:r>
              <a:rPr lang="en-GB" sz="2000" b="1" dirty="0"/>
              <a:t>If you login now, your details are now compromised!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40CF9-1464-98B0-1286-804F10EBCD0F}"/>
              </a:ext>
            </a:extLst>
          </p:cNvPr>
          <p:cNvSpPr txBox="1"/>
          <p:nvPr/>
        </p:nvSpPr>
        <p:spPr>
          <a:xfrm>
            <a:off x="5711687" y="4058365"/>
            <a:ext cx="60960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Protect Yourself: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NEVER login to office 365 unless you are expecting it and you initiated the login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NEVER login to office 365 with your school account when accessing files sent by someone outside of the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Close your web browser right away and contact IT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860732-4285-D050-30CE-5F7DED5CF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89" t="8414" r="33478" b="-562"/>
          <a:stretch/>
        </p:blipFill>
        <p:spPr>
          <a:xfrm>
            <a:off x="282795" y="503583"/>
            <a:ext cx="4088296" cy="60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0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1057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91A19-6D0B-D879-BB17-9BEBD30E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4 – Account Compromised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C8025-BE90-9935-4989-A3ACFBF81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698" y="1608667"/>
            <a:ext cx="3421958" cy="45011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The attacker now has access to your current session credentials (Not your password!)</a:t>
            </a:r>
          </a:p>
          <a:p>
            <a:r>
              <a:rPr lang="en-US" sz="2000"/>
              <a:t>They will access Office 365 and register a new MFA device that they own</a:t>
            </a:r>
          </a:p>
          <a:p>
            <a:r>
              <a:rPr lang="en-US" sz="2000"/>
              <a:t>From here they can login whenever they want without a password or you knowing that your account is compromised.</a:t>
            </a:r>
          </a:p>
          <a:p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D7FCE-EB8C-5531-1FF6-3EBC60A2E571}"/>
              </a:ext>
            </a:extLst>
          </p:cNvPr>
          <p:cNvSpPr txBox="1"/>
          <p:nvPr/>
        </p:nvSpPr>
        <p:spPr>
          <a:xfrm>
            <a:off x="8289696" y="1608667"/>
            <a:ext cx="3421957" cy="45011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Keep an eye out for suspicious behavior such as: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notifications for a new MFA device registered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emails being sent from outlook that you didn’t sent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new outlook rules</a:t>
            </a:r>
          </a:p>
        </p:txBody>
      </p:sp>
    </p:spTree>
    <p:extLst>
      <p:ext uri="{BB962C8B-B14F-4D97-AF65-F5344CB8AC3E}">
        <p14:creationId xmlns:p14="http://schemas.microsoft.com/office/powerpoint/2010/main" val="522756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6A3A1-40B9-EBB6-316E-A4D678D1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en-GB" sz="5000"/>
              <a:t>What is the School Doing to help?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EDAC84-B9C2-C1F5-7157-7917288B1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571847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210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622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April Cyber Security Training</vt:lpstr>
      <vt:lpstr>Background</vt:lpstr>
      <vt:lpstr>Attack Summary</vt:lpstr>
      <vt:lpstr>Evil Proxy?</vt:lpstr>
      <vt:lpstr>Step 1 – Phishing</vt:lpstr>
      <vt:lpstr>Step 2 – Hijacked Browser Tab</vt:lpstr>
      <vt:lpstr>Step 3 – Credential Theft</vt:lpstr>
      <vt:lpstr>Step 4 – Account Compromised</vt:lpstr>
      <vt:lpstr>What is the School Doing to help?</vt:lpstr>
      <vt:lpstr>Key Points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Cyber Security Training</dc:title>
  <dc:creator>Daniel Kingdon</dc:creator>
  <cp:lastModifiedBy>Daniel Kingdon</cp:lastModifiedBy>
  <cp:revision>1</cp:revision>
  <dcterms:created xsi:type="dcterms:W3CDTF">2024-04-08T12:02:08Z</dcterms:created>
  <dcterms:modified xsi:type="dcterms:W3CDTF">2024-04-08T13:12:52Z</dcterms:modified>
</cp:coreProperties>
</file>