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26"/>
    <a:srgbClr val="000042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F1A6F-744B-48B2-B1B0-D4FBCA66F17C}" type="datetimeFigureOut">
              <a:rPr lang="en-GB" smtClean="0"/>
              <a:pPr/>
              <a:t>20/03/2012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7F1B-7385-4721-A9A6-BC3FC48D330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mages.nationalgeographic.com/wpf/media-live/photos/000/012/cache/space-shuttle-atlantis_1223_600x4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2571750"/>
            <a:ext cx="5715000" cy="42862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96752"/>
            <a:ext cx="7772400" cy="1470025"/>
          </a:xfrm>
        </p:spPr>
        <p:txBody>
          <a:bodyPr/>
          <a:lstStyle/>
          <a:p>
            <a:r>
              <a:rPr lang="en-GB" sz="6000" dirty="0" smtClean="0"/>
              <a:t>Momentum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jimal-khalili.com/wordpress/wp-content/uploads/2009/12/isaac_newt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0"/>
            <a:ext cx="1547663" cy="164523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Newton’s </a:t>
            </a:r>
            <a:r>
              <a:rPr lang="en-GB" i="1" dirty="0" smtClean="0"/>
              <a:t>Easy</a:t>
            </a:r>
            <a:r>
              <a:rPr lang="en-GB" dirty="0" smtClean="0"/>
              <a:t> Laws </a:t>
            </a:r>
            <a:r>
              <a:rPr lang="en-GB" dirty="0" smtClean="0"/>
              <a:t>of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Things don’t speed up, slow down or change direction unless you push (or pull) them.</a:t>
            </a:r>
          </a:p>
          <a:p>
            <a:r>
              <a:rPr lang="en-GB" dirty="0" smtClean="0"/>
              <a:t>The bigger the force acting on an object, the faster it will accelerate; objects with greater mass need bigger forces than those will smaller mass to accelerate at the same rate.</a:t>
            </a:r>
          </a:p>
          <a:p>
            <a:r>
              <a:rPr lang="en-GB" dirty="0" smtClean="0"/>
              <a:t>When you push something it pushes back just as hard in the opposite direction.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images.nationalgeographic.com/wpf/media-live/photos/000/012/cache/space-shuttle-atlantis_1223_600x4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347102"/>
            <a:ext cx="3347864" cy="251089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Momentum?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Momentum is a quantity possessed by masses in motion.</a:t>
            </a:r>
          </a:p>
          <a:p>
            <a:r>
              <a:rPr lang="en-GB" dirty="0" smtClean="0"/>
              <a:t>It is a measure of how difficult it is to stop something that is moving.</a:t>
            </a:r>
          </a:p>
          <a:p>
            <a:pPr algn="ctr">
              <a:buNone/>
            </a:pPr>
            <a:r>
              <a:rPr lang="en-GB" dirty="0" smtClean="0"/>
              <a:t>momentum, </a:t>
            </a:r>
            <a:r>
              <a:rPr lang="el-GR" dirty="0" smtClean="0"/>
              <a:t>ρ</a:t>
            </a:r>
            <a:r>
              <a:rPr lang="en-GB" dirty="0" smtClean="0"/>
              <a:t> = mass, m x velocity, v</a:t>
            </a:r>
          </a:p>
          <a:p>
            <a:pPr algn="ctr">
              <a:buNone/>
            </a:pPr>
            <a:r>
              <a:rPr lang="el-GR" dirty="0" smtClean="0"/>
              <a:t>Ρ</a:t>
            </a:r>
            <a:r>
              <a:rPr lang="en-GB" dirty="0" smtClean="0"/>
              <a:t> = m x v</a:t>
            </a:r>
          </a:p>
          <a:p>
            <a:pPr algn="ctr">
              <a:buNone/>
            </a:pPr>
            <a:r>
              <a:rPr lang="en-GB" dirty="0" smtClean="0"/>
              <a:t>(Units are kg m/s)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395536" y="4509120"/>
            <a:ext cx="2843808" cy="2088232"/>
            <a:chOff x="2627784" y="3861048"/>
            <a:chExt cx="3427581" cy="2448273"/>
          </a:xfrm>
        </p:grpSpPr>
        <p:sp>
          <p:nvSpPr>
            <p:cNvPr id="5" name="Isosceles Triangle 4"/>
            <p:cNvSpPr/>
            <p:nvPr/>
          </p:nvSpPr>
          <p:spPr>
            <a:xfrm>
              <a:off x="2627784" y="3861048"/>
              <a:ext cx="3427581" cy="2448272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5" idx="1"/>
              <a:endCxn id="5" idx="5"/>
            </p:cNvCxnSpPr>
            <p:nvPr/>
          </p:nvCxnSpPr>
          <p:spPr>
            <a:xfrm rot="10800000" flipH="1">
              <a:off x="3484678" y="5085184"/>
              <a:ext cx="17137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endCxn id="5" idx="3"/>
            </p:cNvCxnSpPr>
            <p:nvPr/>
          </p:nvCxnSpPr>
          <p:spPr>
            <a:xfrm rot="5400000">
              <a:off x="3736708" y="5690052"/>
              <a:ext cx="1224136" cy="14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597944" y="5373216"/>
              <a:ext cx="765485" cy="7577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/>
                <a:t>m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39952" y="4293096"/>
              <a:ext cx="605123" cy="7577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dirty="0" smtClean="0"/>
                <a:t>ρ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16016" y="5373216"/>
              <a:ext cx="587735" cy="7577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/>
                <a:t>v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02863" y="5445224"/>
              <a:ext cx="441146" cy="613431"/>
            </a:xfrm>
            <a:prstGeom prst="rect">
              <a:avLst/>
            </a:prstGeom>
            <a:solidFill>
              <a:srgbClr val="000026"/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 smtClean="0"/>
                <a:t>X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Momentum and acceleration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an object is accelerating, its momentum must be increasing; acceleration causes a change in momentum of an object.</a:t>
            </a:r>
          </a:p>
          <a:p>
            <a:r>
              <a:rPr lang="en-GB" dirty="0" smtClean="0"/>
              <a:t>Newton discovered that the rate of change of momentum is proportional to the applied force.</a:t>
            </a:r>
          </a:p>
          <a:p>
            <a:r>
              <a:rPr lang="en-GB" dirty="0" smtClean="0"/>
              <a:t>If you double the force on an object, its momentum will change twice as quickly.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Momentum and acceleration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Initial momentum 			= mu</a:t>
            </a:r>
          </a:p>
          <a:p>
            <a:r>
              <a:rPr lang="en-GB" dirty="0" smtClean="0"/>
              <a:t>Final momentum			= </a:t>
            </a:r>
            <a:r>
              <a:rPr lang="en-GB" dirty="0" err="1" smtClean="0"/>
              <a:t>mv</a:t>
            </a:r>
            <a:endParaRPr lang="en-GB" dirty="0" smtClean="0"/>
          </a:p>
          <a:p>
            <a:r>
              <a:rPr lang="en-GB" dirty="0" smtClean="0"/>
              <a:t>Change in momentum 		= </a:t>
            </a:r>
            <a:r>
              <a:rPr lang="en-GB" dirty="0" err="1" smtClean="0"/>
              <a:t>mv</a:t>
            </a:r>
            <a:r>
              <a:rPr lang="en-GB" dirty="0" smtClean="0"/>
              <a:t> – mu</a:t>
            </a:r>
          </a:p>
          <a:p>
            <a:r>
              <a:rPr lang="en-GB" dirty="0" smtClean="0"/>
              <a:t>Rate of change of momentum 	= </a:t>
            </a:r>
            <a:r>
              <a:rPr lang="en-GB" u="sng" dirty="0" err="1" smtClean="0"/>
              <a:t>mv</a:t>
            </a:r>
            <a:r>
              <a:rPr lang="en-GB" u="sng" dirty="0" smtClean="0"/>
              <a:t> – mu</a:t>
            </a:r>
          </a:p>
          <a:p>
            <a:pPr lvl="1">
              <a:buNone/>
              <a:tabLst>
                <a:tab pos="6372225" algn="l"/>
              </a:tabLst>
            </a:pPr>
            <a:r>
              <a:rPr lang="en-GB" dirty="0" smtClean="0"/>
              <a:t>		t</a:t>
            </a:r>
            <a:endParaRPr lang="en-GB" dirty="0"/>
          </a:p>
        </p:txBody>
      </p:sp>
      <p:pic>
        <p:nvPicPr>
          <p:cNvPr id="4" name="Picture 2" descr="http://images.nationalgeographic.com/wpf/media-live/photos/000/012/cache/space-shuttle-atlantis_1223_600x4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347102"/>
            <a:ext cx="3347864" cy="2510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Momentum and acceleration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we use standard units we can link the applied force and the rate of change in momentum:</a:t>
            </a:r>
          </a:p>
          <a:p>
            <a:pPr algn="ctr">
              <a:buNone/>
            </a:pPr>
            <a:r>
              <a:rPr lang="en-GB" dirty="0" smtClean="0"/>
              <a:t>Force = </a:t>
            </a:r>
            <a:r>
              <a:rPr lang="en-GB" u="sng" dirty="0" smtClean="0"/>
              <a:t>change in momentum</a:t>
            </a:r>
          </a:p>
          <a:p>
            <a:pPr algn="ctr">
              <a:buNone/>
            </a:pPr>
            <a:r>
              <a:rPr lang="en-GB" dirty="0" smtClean="0"/>
              <a:t>		time taken</a:t>
            </a:r>
          </a:p>
          <a:p>
            <a:pPr algn="ctr">
              <a:buNone/>
            </a:pPr>
            <a:r>
              <a:rPr lang="en-GB" i="1" dirty="0" smtClean="0"/>
              <a:t>F = </a:t>
            </a:r>
            <a:r>
              <a:rPr lang="en-GB" i="1" u="sng" dirty="0" smtClean="0"/>
              <a:t>(</a:t>
            </a:r>
            <a:r>
              <a:rPr lang="en-GB" i="1" u="sng" dirty="0" err="1" smtClean="0"/>
              <a:t>mv</a:t>
            </a:r>
            <a:r>
              <a:rPr lang="en-GB" i="1" u="sng" dirty="0" smtClean="0"/>
              <a:t> – mu)</a:t>
            </a:r>
          </a:p>
          <a:p>
            <a:pPr algn="ctr">
              <a:buNone/>
            </a:pPr>
            <a:r>
              <a:rPr lang="en-GB" i="1" dirty="0" smtClean="0"/>
              <a:t>	  t</a:t>
            </a:r>
          </a:p>
        </p:txBody>
      </p:sp>
      <p:pic>
        <p:nvPicPr>
          <p:cNvPr id="4" name="Picture 2" descr="http://images.nationalgeographic.com/wpf/media-live/photos/000/012/cache/space-shuttle-atlantis_1223_600x4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347102"/>
            <a:ext cx="3347864" cy="2510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Momentum and Collisions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3"/>
          </a:xfrm>
        </p:spPr>
        <p:txBody>
          <a:bodyPr/>
          <a:lstStyle/>
          <a:p>
            <a:r>
              <a:rPr lang="en-GB" dirty="0" smtClean="0"/>
              <a:t>The momentum before a collision is always equal to the momentum after a collision.</a:t>
            </a:r>
          </a:p>
          <a:p>
            <a:r>
              <a:rPr lang="en-GB" dirty="0" smtClean="0"/>
              <a:t>This is referred to as the “</a:t>
            </a:r>
            <a:r>
              <a:rPr lang="en-GB" i="1" dirty="0" smtClean="0"/>
              <a:t>Law of Conservation of Momentum”.</a:t>
            </a:r>
            <a:endParaRPr lang="en-GB" dirty="0" smtClean="0"/>
          </a:p>
        </p:txBody>
      </p:sp>
      <p:pic>
        <p:nvPicPr>
          <p:cNvPr id="1026" name="Picture 2" descr="http://www.comparestoreprices.co.uk/images/la/large-newtons-cradle-executive-toy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156176" y="3933056"/>
            <a:ext cx="2664296" cy="26642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3861048"/>
            <a:ext cx="5256584" cy="2116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Newton’s Cradle allows us to see this in action.</a:t>
            </a:r>
            <a:endParaRPr kumimoji="0" lang="en-GB" sz="32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three types of collision:</a:t>
            </a:r>
          </a:p>
          <a:p>
            <a:pPr marL="722313" indent="-449263" defTabSz="801688">
              <a:buFont typeface="+mj-lt"/>
              <a:buAutoNum type="arabicPeriod"/>
            </a:pPr>
            <a:r>
              <a:rPr lang="en-GB" dirty="0" smtClean="0"/>
              <a:t>Elastic– where no energy is lost in the collision, (</a:t>
            </a:r>
            <a:r>
              <a:rPr lang="en-GB" dirty="0" err="1" smtClean="0"/>
              <a:t>eg</a:t>
            </a:r>
            <a:r>
              <a:rPr lang="en-GB" dirty="0" smtClean="0"/>
              <a:t> between gas molecules)</a:t>
            </a:r>
          </a:p>
          <a:p>
            <a:pPr marL="722313" indent="-449263" defTabSz="801688">
              <a:buFont typeface="+mj-lt"/>
              <a:buAutoNum type="arabicPeriod"/>
            </a:pPr>
            <a:r>
              <a:rPr lang="en-GB" dirty="0" smtClean="0"/>
              <a:t>Partially elastic – some energy is lost in the collision, (</a:t>
            </a:r>
            <a:r>
              <a:rPr lang="en-GB" dirty="0" err="1" smtClean="0"/>
              <a:t>eg</a:t>
            </a:r>
            <a:r>
              <a:rPr lang="en-GB" dirty="0" smtClean="0"/>
              <a:t> a bouncing ball)</a:t>
            </a:r>
          </a:p>
          <a:p>
            <a:pPr marL="722313" indent="-449263" defTabSz="801688">
              <a:buFont typeface="+mj-lt"/>
              <a:buAutoNum type="arabicPeriod"/>
            </a:pPr>
            <a:r>
              <a:rPr lang="en-GB" dirty="0" smtClean="0"/>
              <a:t>Inelastic – where the objects collide and stick together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.shutterstock.com/display_pic_with_logo/198964/198964,1227252254,1/stock-photo-crash-test-dummy-20867866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628" t="11259" r="22140" b="53354"/>
          <a:stretch>
            <a:fillRect/>
          </a:stretch>
        </p:blipFill>
        <p:spPr bwMode="auto">
          <a:xfrm>
            <a:off x="6948264" y="-1"/>
            <a:ext cx="1872208" cy="205942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Car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Most of the safety features in a car are designed to increase the amount of time over which the car’s momentum changes in a collision.</a:t>
            </a:r>
          </a:p>
          <a:p>
            <a:pPr algn="ctr">
              <a:buNone/>
            </a:pPr>
            <a:r>
              <a:rPr lang="en-GB" dirty="0" smtClean="0"/>
              <a:t>Force = </a:t>
            </a:r>
            <a:r>
              <a:rPr lang="en-GB" u="sng" dirty="0" smtClean="0"/>
              <a:t>change in momentum</a:t>
            </a:r>
          </a:p>
          <a:p>
            <a:pPr algn="ctr">
              <a:buNone/>
            </a:pPr>
            <a:r>
              <a:rPr lang="en-GB" dirty="0" smtClean="0"/>
              <a:t>		time taken</a:t>
            </a:r>
          </a:p>
          <a:p>
            <a:r>
              <a:rPr lang="en-GB" dirty="0" smtClean="0"/>
              <a:t>If the time is increased, the force experienced will be decreased.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Newton’s Laws of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body will continue to move in a straight line at a steady speed unless acted upon by an external resultant force.</a:t>
            </a:r>
          </a:p>
          <a:p>
            <a:r>
              <a:rPr lang="en-GB" dirty="0" smtClean="0"/>
              <a:t>The rate of change of momentum of a body is proportional to the applied force.</a:t>
            </a:r>
          </a:p>
          <a:p>
            <a:r>
              <a:rPr lang="en-GB" dirty="0" smtClean="0"/>
              <a:t>For every action there is an equal and opposite reaction.</a:t>
            </a:r>
            <a:endParaRPr lang="en-US" dirty="0"/>
          </a:p>
        </p:txBody>
      </p:sp>
      <p:pic>
        <p:nvPicPr>
          <p:cNvPr id="5" name="Picture 2" descr="http://jimal-khalili.com/wordpress/wp-content/uploads/2009/12/isaac_newt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0"/>
            <a:ext cx="1547663" cy="1645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399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Momentum</vt:lpstr>
      <vt:lpstr>What is Momentum?</vt:lpstr>
      <vt:lpstr>Momentum and acceleration</vt:lpstr>
      <vt:lpstr>Momentum and acceleration</vt:lpstr>
      <vt:lpstr>Momentum and acceleration</vt:lpstr>
      <vt:lpstr>Momentum and Collisions</vt:lpstr>
      <vt:lpstr>Collisions</vt:lpstr>
      <vt:lpstr>Car safety</vt:lpstr>
      <vt:lpstr>Newton’s Laws of Motion</vt:lpstr>
      <vt:lpstr>Newton’s Easy Laws of Motion</vt:lpstr>
    </vt:vector>
  </TitlesOfParts>
  <Company>RM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reastment</dc:creator>
  <cp:lastModifiedBy>reastment</cp:lastModifiedBy>
  <cp:revision>35</cp:revision>
  <dcterms:created xsi:type="dcterms:W3CDTF">2011-12-07T11:07:09Z</dcterms:created>
  <dcterms:modified xsi:type="dcterms:W3CDTF">2012-03-20T11:18:55Z</dcterms:modified>
</cp:coreProperties>
</file>