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82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Distance (m)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6</c:v>
                </c:pt>
                <c:pt idx="2">
                  <c:v>12</c:v>
                </c:pt>
                <c:pt idx="3">
                  <c:v>18</c:v>
                </c:pt>
                <c:pt idx="4">
                  <c:v>24</c:v>
                </c:pt>
                <c:pt idx="5">
                  <c:v>30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marker val="1"/>
        <c:axId val="51519488"/>
        <c:axId val="51521024"/>
      </c:lineChart>
      <c:catAx>
        <c:axId val="51519488"/>
        <c:scaling>
          <c:orientation val="minMax"/>
        </c:scaling>
        <c:axPos val="b"/>
        <c:majorGridlines/>
        <c:minorGridlines/>
        <c:numFmt formatCode="General" sourceLinked="1"/>
        <c:tickLblPos val="nextTo"/>
        <c:crossAx val="51521024"/>
        <c:crosses val="autoZero"/>
        <c:auto val="1"/>
        <c:lblAlgn val="ctr"/>
        <c:lblOffset val="100"/>
      </c:catAx>
      <c:valAx>
        <c:axId val="51521024"/>
        <c:scaling>
          <c:orientation val="minMax"/>
        </c:scaling>
        <c:axPos val="l"/>
        <c:majorGridlines/>
        <c:minorGridlines/>
        <c:numFmt formatCode="General" sourceLinked="1"/>
        <c:tickLblPos val="nextTo"/>
        <c:crossAx val="5151948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Distance (m)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6</c:v>
                </c:pt>
                <c:pt idx="2">
                  <c:v>11</c:v>
                </c:pt>
                <c:pt idx="3">
                  <c:v>15</c:v>
                </c:pt>
                <c:pt idx="4">
                  <c:v>18</c:v>
                </c:pt>
                <c:pt idx="5">
                  <c:v>20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marker val="1"/>
        <c:axId val="76889472"/>
        <c:axId val="78384512"/>
      </c:lineChart>
      <c:catAx>
        <c:axId val="76889472"/>
        <c:scaling>
          <c:orientation val="minMax"/>
        </c:scaling>
        <c:axPos val="b"/>
        <c:majorGridlines/>
        <c:minorGridlines/>
        <c:numFmt formatCode="General" sourceLinked="1"/>
        <c:tickLblPos val="nextTo"/>
        <c:crossAx val="78384512"/>
        <c:crosses val="autoZero"/>
        <c:auto val="1"/>
        <c:lblAlgn val="ctr"/>
        <c:lblOffset val="100"/>
      </c:catAx>
      <c:valAx>
        <c:axId val="78384512"/>
        <c:scaling>
          <c:orientation val="minMax"/>
        </c:scaling>
        <c:axPos val="l"/>
        <c:majorGridlines/>
        <c:minorGridlines/>
        <c:numFmt formatCode="General" sourceLinked="1"/>
        <c:tickLblPos val="nextTo"/>
        <c:crossAx val="7688947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Distance (m)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2</c:v>
                </c:pt>
                <c:pt idx="2">
                  <c:v>5</c:v>
                </c:pt>
                <c:pt idx="3">
                  <c:v>9</c:v>
                </c:pt>
                <c:pt idx="4">
                  <c:v>14</c:v>
                </c:pt>
                <c:pt idx="5">
                  <c:v>20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marker val="1"/>
        <c:axId val="36677888"/>
        <c:axId val="38424960"/>
      </c:lineChart>
      <c:catAx>
        <c:axId val="36677888"/>
        <c:scaling>
          <c:orientation val="minMax"/>
        </c:scaling>
        <c:axPos val="b"/>
        <c:majorGridlines/>
        <c:minorGridlines/>
        <c:numFmt formatCode="General" sourceLinked="1"/>
        <c:tickLblPos val="nextTo"/>
        <c:crossAx val="38424960"/>
        <c:crosses val="autoZero"/>
        <c:auto val="1"/>
        <c:lblAlgn val="ctr"/>
        <c:lblOffset val="100"/>
      </c:catAx>
      <c:valAx>
        <c:axId val="38424960"/>
        <c:scaling>
          <c:orientation val="minMax"/>
        </c:scaling>
        <c:axPos val="l"/>
        <c:majorGridlines/>
        <c:minorGridlines/>
        <c:numFmt formatCode="General" sourceLinked="1"/>
        <c:tickLblPos val="nextTo"/>
        <c:crossAx val="3667788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Distance (m)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8</c:v>
                </c:pt>
                <c:pt idx="1">
                  <c:v>8</c:v>
                </c:pt>
                <c:pt idx="2">
                  <c:v>8</c:v>
                </c:pt>
                <c:pt idx="3">
                  <c:v>8</c:v>
                </c:pt>
                <c:pt idx="4">
                  <c:v>8</c:v>
                </c:pt>
                <c:pt idx="5">
                  <c:v>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marker val="1"/>
        <c:axId val="98568064"/>
        <c:axId val="31678848"/>
      </c:lineChart>
      <c:catAx>
        <c:axId val="98568064"/>
        <c:scaling>
          <c:orientation val="minMax"/>
        </c:scaling>
        <c:axPos val="b"/>
        <c:majorGridlines/>
        <c:minorGridlines/>
        <c:numFmt formatCode="General" sourceLinked="1"/>
        <c:tickLblPos val="nextTo"/>
        <c:crossAx val="31678848"/>
        <c:crosses val="autoZero"/>
        <c:auto val="1"/>
        <c:lblAlgn val="ctr"/>
        <c:lblOffset val="100"/>
      </c:catAx>
      <c:valAx>
        <c:axId val="31678848"/>
        <c:scaling>
          <c:orientation val="minMax"/>
        </c:scaling>
        <c:axPos val="l"/>
        <c:majorGridlines/>
        <c:minorGridlines/>
        <c:numFmt formatCode="General" sourceLinked="1"/>
        <c:tickLblPos val="nextTo"/>
        <c:crossAx val="9856806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Distance (m)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6</c:v>
                </c:pt>
                <c:pt idx="2">
                  <c:v>12</c:v>
                </c:pt>
                <c:pt idx="3">
                  <c:v>18</c:v>
                </c:pt>
                <c:pt idx="4">
                  <c:v>24</c:v>
                </c:pt>
                <c:pt idx="5">
                  <c:v>30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marker val="1"/>
        <c:axId val="99078144"/>
        <c:axId val="99079680"/>
      </c:lineChart>
      <c:catAx>
        <c:axId val="99078144"/>
        <c:scaling>
          <c:orientation val="minMax"/>
        </c:scaling>
        <c:axPos val="b"/>
        <c:majorGridlines/>
        <c:minorGridlines/>
        <c:numFmt formatCode="General" sourceLinked="1"/>
        <c:tickLblPos val="nextTo"/>
        <c:crossAx val="99079680"/>
        <c:crosses val="autoZero"/>
        <c:auto val="1"/>
        <c:lblAlgn val="ctr"/>
        <c:lblOffset val="100"/>
      </c:catAx>
      <c:valAx>
        <c:axId val="99079680"/>
        <c:scaling>
          <c:orientation val="minMax"/>
        </c:scaling>
        <c:axPos val="l"/>
        <c:majorGridlines/>
        <c:minorGridlines/>
        <c:numFmt formatCode="General" sourceLinked="1"/>
        <c:tickLblPos val="nextTo"/>
        <c:crossAx val="9907814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Distance (m)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6</c:v>
                </c:pt>
                <c:pt idx="2">
                  <c:v>11</c:v>
                </c:pt>
                <c:pt idx="3">
                  <c:v>15</c:v>
                </c:pt>
                <c:pt idx="4">
                  <c:v>18</c:v>
                </c:pt>
                <c:pt idx="5">
                  <c:v>20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marker val="1"/>
        <c:axId val="115039232"/>
        <c:axId val="115053312"/>
      </c:lineChart>
      <c:catAx>
        <c:axId val="115039232"/>
        <c:scaling>
          <c:orientation val="minMax"/>
        </c:scaling>
        <c:axPos val="b"/>
        <c:majorGridlines/>
        <c:minorGridlines/>
        <c:numFmt formatCode="General" sourceLinked="1"/>
        <c:tickLblPos val="nextTo"/>
        <c:crossAx val="115053312"/>
        <c:crosses val="autoZero"/>
        <c:auto val="1"/>
        <c:lblAlgn val="ctr"/>
        <c:lblOffset val="100"/>
      </c:catAx>
      <c:valAx>
        <c:axId val="115053312"/>
        <c:scaling>
          <c:orientation val="minMax"/>
        </c:scaling>
        <c:axPos val="l"/>
        <c:majorGridlines/>
        <c:minorGridlines/>
        <c:numFmt formatCode="General" sourceLinked="1"/>
        <c:tickLblPos val="nextTo"/>
        <c:crossAx val="11503923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Distance (m)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2</c:v>
                </c:pt>
                <c:pt idx="2">
                  <c:v>5</c:v>
                </c:pt>
                <c:pt idx="3">
                  <c:v>9</c:v>
                </c:pt>
                <c:pt idx="4">
                  <c:v>14</c:v>
                </c:pt>
                <c:pt idx="5">
                  <c:v>20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marker val="1"/>
        <c:axId val="98977280"/>
        <c:axId val="98978816"/>
      </c:lineChart>
      <c:catAx>
        <c:axId val="98977280"/>
        <c:scaling>
          <c:orientation val="minMax"/>
        </c:scaling>
        <c:axPos val="b"/>
        <c:majorGridlines/>
        <c:minorGridlines/>
        <c:numFmt formatCode="General" sourceLinked="1"/>
        <c:tickLblPos val="nextTo"/>
        <c:crossAx val="98978816"/>
        <c:crosses val="autoZero"/>
        <c:auto val="1"/>
        <c:lblAlgn val="ctr"/>
        <c:lblOffset val="100"/>
      </c:catAx>
      <c:valAx>
        <c:axId val="98978816"/>
        <c:scaling>
          <c:orientation val="minMax"/>
        </c:scaling>
        <c:axPos val="l"/>
        <c:majorGridlines/>
        <c:minorGridlines/>
        <c:numFmt formatCode="General" sourceLinked="1"/>
        <c:tickLblPos val="nextTo"/>
        <c:crossAx val="9897728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Distance (m)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8</c:v>
                </c:pt>
                <c:pt idx="1">
                  <c:v>8</c:v>
                </c:pt>
                <c:pt idx="2">
                  <c:v>8</c:v>
                </c:pt>
                <c:pt idx="3">
                  <c:v>8</c:v>
                </c:pt>
                <c:pt idx="4">
                  <c:v>8</c:v>
                </c:pt>
                <c:pt idx="5">
                  <c:v>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marker val="1"/>
        <c:axId val="52641152"/>
        <c:axId val="52647040"/>
      </c:lineChart>
      <c:catAx>
        <c:axId val="52641152"/>
        <c:scaling>
          <c:orientation val="minMax"/>
        </c:scaling>
        <c:axPos val="b"/>
        <c:majorGridlines/>
        <c:minorGridlines/>
        <c:numFmt formatCode="General" sourceLinked="1"/>
        <c:tickLblPos val="nextTo"/>
        <c:crossAx val="52647040"/>
        <c:crosses val="autoZero"/>
        <c:auto val="1"/>
        <c:lblAlgn val="ctr"/>
        <c:lblOffset val="100"/>
      </c:catAx>
      <c:valAx>
        <c:axId val="52647040"/>
        <c:scaling>
          <c:orientation val="minMax"/>
        </c:scaling>
        <c:axPos val="l"/>
        <c:majorGridlines/>
        <c:minorGridlines/>
        <c:numFmt formatCode="General" sourceLinked="1"/>
        <c:tickLblPos val="nextTo"/>
        <c:crossAx val="5264115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0ABF-8A07-4D85-A7A3-DD9063D0C5D5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77B86-781F-4AB0-AB62-9C2C88496D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0ABF-8A07-4D85-A7A3-DD9063D0C5D5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77B86-781F-4AB0-AB62-9C2C88496D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0ABF-8A07-4D85-A7A3-DD9063D0C5D5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77B86-781F-4AB0-AB62-9C2C88496D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0ABF-8A07-4D85-A7A3-DD9063D0C5D5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77B86-781F-4AB0-AB62-9C2C88496D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0ABF-8A07-4D85-A7A3-DD9063D0C5D5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77B86-781F-4AB0-AB62-9C2C88496D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0ABF-8A07-4D85-A7A3-DD9063D0C5D5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77B86-781F-4AB0-AB62-9C2C88496D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0ABF-8A07-4D85-A7A3-DD9063D0C5D5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77B86-781F-4AB0-AB62-9C2C88496D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0ABF-8A07-4D85-A7A3-DD9063D0C5D5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77B86-781F-4AB0-AB62-9C2C88496D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0ABF-8A07-4D85-A7A3-DD9063D0C5D5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77B86-781F-4AB0-AB62-9C2C88496D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0ABF-8A07-4D85-A7A3-DD9063D0C5D5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77B86-781F-4AB0-AB62-9C2C88496D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0ABF-8A07-4D85-A7A3-DD9063D0C5D5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77B86-781F-4AB0-AB62-9C2C88496D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D0ABF-8A07-4D85-A7A3-DD9063D0C5D5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77B86-781F-4AB0-AB62-9C2C88496DD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upload.wikimedia.org/wikipedia/commons/6/63/Distance-time_graph_example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29150" y="836712"/>
            <a:ext cx="8499782" cy="602128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rgbClr val="C00000"/>
                </a:solidFill>
              </a:rPr>
              <a:t>Distance-Time Graphs</a:t>
            </a:r>
            <a:endParaRPr lang="en-US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rgbClr val="C00000"/>
                </a:solidFill>
              </a:rPr>
              <a:t>Reading a graph</a:t>
            </a:r>
            <a:endParaRPr lang="en-US" b="1" i="1" dirty="0">
              <a:solidFill>
                <a:srgbClr val="C00000"/>
              </a:solidFill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GB" dirty="0" smtClean="0"/>
              <a:t>Getting faster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GB" dirty="0" smtClean="0"/>
              <a:t>Stationary</a:t>
            </a:r>
            <a:endParaRPr lang="en-US" dirty="0"/>
          </a:p>
        </p:txBody>
      </p:sp>
      <p:graphicFrame>
        <p:nvGraphicFramePr>
          <p:cNvPr id="10" name="Content Placeholder 8"/>
          <p:cNvGraphicFramePr>
            <a:graphicFrameLocks/>
          </p:cNvGraphicFramePr>
          <p:nvPr/>
        </p:nvGraphicFramePr>
        <p:xfrm>
          <a:off x="611560" y="2204864"/>
          <a:ext cx="3682752" cy="3558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123728" y="5733256"/>
            <a:ext cx="933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Time (s)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174557" y="3639053"/>
            <a:ext cx="1365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Distance (m)</a:t>
            </a:r>
            <a:endParaRPr lang="en-US" dirty="0"/>
          </a:p>
        </p:txBody>
      </p:sp>
      <p:graphicFrame>
        <p:nvGraphicFramePr>
          <p:cNvPr id="17" name="Content Placeholder 8"/>
          <p:cNvGraphicFramePr>
            <a:graphicFrameLocks/>
          </p:cNvGraphicFramePr>
          <p:nvPr/>
        </p:nvGraphicFramePr>
        <p:xfrm>
          <a:off x="5004048" y="2204864"/>
          <a:ext cx="3682752" cy="3558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6516216" y="5733256"/>
            <a:ext cx="933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Time (s)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 rot="16200000">
            <a:off x="4217931" y="3639053"/>
            <a:ext cx="1365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Distance (m)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403648" y="1628800"/>
            <a:ext cx="2160240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724128" y="1772816"/>
            <a:ext cx="2160240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2" descr="http://t1.gstatic.com/images?q=tbn:ANd9GcTDbbDqqAGn64vg8ijS8x5S9FtAa_k516OJLWkyf3W-Kz9uK3VkGQ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77025" y="188640"/>
            <a:ext cx="2466975" cy="18478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rgbClr val="C00000"/>
                </a:solidFill>
              </a:rPr>
              <a:t>Reading a graph</a:t>
            </a:r>
            <a:endParaRPr lang="en-US" b="1" i="1" dirty="0">
              <a:solidFill>
                <a:srgbClr val="C000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 can read:</a:t>
            </a:r>
            <a:endParaRPr lang="en-US" dirty="0" smtClean="0"/>
          </a:p>
          <a:p>
            <a:pPr lvl="1"/>
            <a:r>
              <a:rPr lang="en-GB" dirty="0" smtClean="0"/>
              <a:t>How </a:t>
            </a:r>
            <a:r>
              <a:rPr lang="en-GB" i="1" dirty="0" smtClean="0"/>
              <a:t>far</a:t>
            </a:r>
            <a:r>
              <a:rPr lang="en-GB" dirty="0" smtClean="0"/>
              <a:t> the object has travelled at any time</a:t>
            </a:r>
          </a:p>
          <a:p>
            <a:pPr lvl="1"/>
            <a:r>
              <a:rPr lang="en-GB" dirty="0" smtClean="0"/>
              <a:t>How </a:t>
            </a:r>
            <a:r>
              <a:rPr lang="en-GB" i="1" dirty="0" smtClean="0"/>
              <a:t>long</a:t>
            </a:r>
            <a:r>
              <a:rPr lang="en-GB" dirty="0" smtClean="0"/>
              <a:t> the object took to travel a given distance</a:t>
            </a:r>
          </a:p>
          <a:p>
            <a:r>
              <a:rPr lang="en-GB" dirty="0" smtClean="0"/>
              <a:t>The </a:t>
            </a:r>
            <a:r>
              <a:rPr lang="en-GB" i="1" dirty="0" smtClean="0"/>
              <a:t>gradient</a:t>
            </a:r>
            <a:r>
              <a:rPr lang="en-GB" dirty="0" smtClean="0"/>
              <a:t> (slope) of the graph tells us how </a:t>
            </a:r>
            <a:r>
              <a:rPr lang="en-GB" i="1" dirty="0" smtClean="0"/>
              <a:t>fast</a:t>
            </a:r>
            <a:r>
              <a:rPr lang="en-GB" dirty="0" smtClean="0"/>
              <a:t> the object was travelling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1979712" y="2132856"/>
            <a:ext cx="43204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051720" y="2708920"/>
            <a:ext cx="57606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203848" y="3717032"/>
            <a:ext cx="86409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3568" y="4221088"/>
            <a:ext cx="86409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 descr="http://iruler.net/ruler_0_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872200"/>
            <a:ext cx="9211443" cy="1971600"/>
          </a:xfrm>
          <a:prstGeom prst="rect">
            <a:avLst/>
          </a:prstGeom>
          <a:noFill/>
        </p:spPr>
      </p:pic>
      <p:pic>
        <p:nvPicPr>
          <p:cNvPr id="11" name="Picture 2" descr="http://t1.gstatic.com/images?q=tbn:ANd9GcTDbbDqqAGn64vg8ijS8x5S9FtAa_k516OJLWkyf3W-Kz9uK3VkGQ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77025" y="188640"/>
            <a:ext cx="2466975" cy="18478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rgbClr val="C00000"/>
                </a:solidFill>
              </a:rPr>
              <a:t>What do they show?</a:t>
            </a:r>
            <a:endParaRPr lang="en-US" b="1" i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Distance-time graph allows us to plot the </a:t>
            </a:r>
            <a:r>
              <a:rPr lang="en-GB" i="1" dirty="0" smtClean="0"/>
              <a:t>distance</a:t>
            </a:r>
            <a:r>
              <a:rPr lang="en-GB" dirty="0" smtClean="0"/>
              <a:t> travelled by an object over a given </a:t>
            </a:r>
            <a:r>
              <a:rPr lang="en-GB" i="1" dirty="0" smtClean="0"/>
              <a:t>time</a:t>
            </a:r>
            <a:r>
              <a:rPr lang="en-GB" dirty="0" smtClean="0"/>
              <a:t> frame</a:t>
            </a:r>
          </a:p>
          <a:p>
            <a:r>
              <a:rPr lang="en-GB" dirty="0" smtClean="0"/>
              <a:t>It is a good </a:t>
            </a:r>
            <a:r>
              <a:rPr lang="en-GB" i="1" dirty="0" smtClean="0"/>
              <a:t>visual</a:t>
            </a:r>
            <a:r>
              <a:rPr lang="en-GB" dirty="0" smtClean="0"/>
              <a:t> representation of the </a:t>
            </a:r>
            <a:r>
              <a:rPr lang="en-GB" i="1" dirty="0" smtClean="0"/>
              <a:t>movement</a:t>
            </a:r>
            <a:r>
              <a:rPr lang="en-GB" dirty="0" smtClean="0"/>
              <a:t> of an object</a:t>
            </a:r>
          </a:p>
          <a:p>
            <a:r>
              <a:rPr lang="en-GB" dirty="0" smtClean="0"/>
              <a:t>The </a:t>
            </a:r>
            <a:r>
              <a:rPr lang="en-GB" i="1" dirty="0" smtClean="0"/>
              <a:t>shape</a:t>
            </a:r>
            <a:r>
              <a:rPr lang="en-GB" dirty="0" smtClean="0"/>
              <a:t> of the graph will tell us many things about the way the object was </a:t>
            </a:r>
            <a:r>
              <a:rPr lang="en-GB" i="1" dirty="0" smtClean="0"/>
              <a:t>moving</a:t>
            </a:r>
            <a:r>
              <a:rPr lang="en-GB" dirty="0" smtClean="0"/>
              <a:t> at any </a:t>
            </a:r>
            <a:r>
              <a:rPr lang="en-GB" i="1" dirty="0" smtClean="0"/>
              <a:t>time</a:t>
            </a:r>
            <a:endParaRPr lang="en-US" i="1" dirty="0"/>
          </a:p>
        </p:txBody>
      </p:sp>
      <p:pic>
        <p:nvPicPr>
          <p:cNvPr id="12290" name="Picture 2" descr="http://iruler.net/ruler_0_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872200"/>
            <a:ext cx="9211443" cy="1971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rgbClr val="C00000"/>
                </a:solidFill>
              </a:rPr>
              <a:t>Reading a graph</a:t>
            </a:r>
            <a:endParaRPr lang="en-US" b="1" i="1" dirty="0">
              <a:solidFill>
                <a:srgbClr val="C0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GB" dirty="0" smtClean="0"/>
              <a:t>Constant Speed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</p:nvPr>
        </p:nvGraphicFramePr>
        <p:xfrm>
          <a:off x="611560" y="2204864"/>
          <a:ext cx="3682752" cy="3558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GB" dirty="0" smtClean="0"/>
              <a:t>Getting Slower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23728" y="5733256"/>
            <a:ext cx="933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Time (s)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-174557" y="3639053"/>
            <a:ext cx="1365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Distance (m)</a:t>
            </a:r>
            <a:endParaRPr lang="en-US" dirty="0"/>
          </a:p>
        </p:txBody>
      </p:sp>
      <p:graphicFrame>
        <p:nvGraphicFramePr>
          <p:cNvPr id="12" name="Content Placeholder 8"/>
          <p:cNvGraphicFramePr>
            <a:graphicFrameLocks/>
          </p:cNvGraphicFramePr>
          <p:nvPr/>
        </p:nvGraphicFramePr>
        <p:xfrm>
          <a:off x="4932040" y="2204864"/>
          <a:ext cx="3682752" cy="3558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444208" y="5733256"/>
            <a:ext cx="933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Time (s)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 rot="16200000">
            <a:off x="4145923" y="3639053"/>
            <a:ext cx="1365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Distance (m)</a:t>
            </a:r>
            <a:endParaRPr lang="en-US" dirty="0"/>
          </a:p>
        </p:txBody>
      </p:sp>
      <p:pic>
        <p:nvPicPr>
          <p:cNvPr id="11266" name="Picture 2" descr="http://t1.gstatic.com/images?q=tbn:ANd9GcTDbbDqqAGn64vg8ijS8x5S9FtAa_k516OJLWkyf3W-Kz9uK3VkGQ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77025" y="188640"/>
            <a:ext cx="2466975" cy="18478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Graphic spid="9" grpId="0">
        <p:bldAsOne/>
      </p:bldGraphic>
      <p:bldP spid="7" grpId="0" build="p"/>
      <p:bldP spid="10" grpId="0"/>
      <p:bldP spid="11" grpId="0"/>
      <p:bldGraphic spid="12" grpId="0">
        <p:bldAsOne/>
      </p:bldGraphic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rgbClr val="C00000"/>
                </a:solidFill>
              </a:rPr>
              <a:t>Reading a graph</a:t>
            </a:r>
            <a:endParaRPr lang="en-US" b="1" i="1" dirty="0">
              <a:solidFill>
                <a:srgbClr val="C00000"/>
              </a:solidFill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GB" dirty="0" smtClean="0"/>
              <a:t>Getting faster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GB" dirty="0" smtClean="0"/>
              <a:t>Stationary</a:t>
            </a:r>
            <a:endParaRPr lang="en-US" dirty="0"/>
          </a:p>
        </p:txBody>
      </p:sp>
      <p:graphicFrame>
        <p:nvGraphicFramePr>
          <p:cNvPr id="10" name="Content Placeholder 8"/>
          <p:cNvGraphicFramePr>
            <a:graphicFrameLocks/>
          </p:cNvGraphicFramePr>
          <p:nvPr/>
        </p:nvGraphicFramePr>
        <p:xfrm>
          <a:off x="611560" y="2204864"/>
          <a:ext cx="3682752" cy="3558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123728" y="5733256"/>
            <a:ext cx="933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Time (s)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174557" y="3639053"/>
            <a:ext cx="1365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Distance (m)</a:t>
            </a:r>
            <a:endParaRPr lang="en-US" dirty="0"/>
          </a:p>
        </p:txBody>
      </p:sp>
      <p:graphicFrame>
        <p:nvGraphicFramePr>
          <p:cNvPr id="17" name="Content Placeholder 8"/>
          <p:cNvGraphicFramePr>
            <a:graphicFrameLocks/>
          </p:cNvGraphicFramePr>
          <p:nvPr/>
        </p:nvGraphicFramePr>
        <p:xfrm>
          <a:off x="5004048" y="2204864"/>
          <a:ext cx="3682752" cy="3558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6516216" y="5733256"/>
            <a:ext cx="933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Time (s)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 rot="16200000">
            <a:off x="4217931" y="3639053"/>
            <a:ext cx="1365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Distance (m)</a:t>
            </a:r>
            <a:endParaRPr lang="en-US" dirty="0"/>
          </a:p>
        </p:txBody>
      </p:sp>
      <p:pic>
        <p:nvPicPr>
          <p:cNvPr id="20" name="Picture 2" descr="http://t1.gstatic.com/images?q=tbn:ANd9GcTDbbDqqAGn64vg8ijS8x5S9FtAa_k516OJLWkyf3W-Kz9uK3VkGQ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77025" y="188640"/>
            <a:ext cx="2466975" cy="18478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  <p:bldGraphic spid="10" grpId="0">
        <p:bldAsOne/>
      </p:bldGraphic>
      <p:bldP spid="11" grpId="0"/>
      <p:bldP spid="12" grpId="0"/>
      <p:bldGraphic spid="17" grpId="0">
        <p:bldAsOne/>
      </p:bldGraphic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rgbClr val="C00000"/>
                </a:solidFill>
              </a:rPr>
              <a:t>Reading a graph</a:t>
            </a:r>
            <a:endParaRPr lang="en-US" b="1" i="1" dirty="0">
              <a:solidFill>
                <a:srgbClr val="C000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 can read:</a:t>
            </a:r>
            <a:endParaRPr lang="en-US" dirty="0" smtClean="0"/>
          </a:p>
          <a:p>
            <a:pPr lvl="1"/>
            <a:r>
              <a:rPr lang="en-GB" dirty="0" smtClean="0"/>
              <a:t>How </a:t>
            </a:r>
            <a:r>
              <a:rPr lang="en-GB" i="1" dirty="0" smtClean="0"/>
              <a:t>far</a:t>
            </a:r>
            <a:r>
              <a:rPr lang="en-GB" dirty="0" smtClean="0"/>
              <a:t> the object has travelled at any time</a:t>
            </a:r>
          </a:p>
          <a:p>
            <a:pPr lvl="1"/>
            <a:r>
              <a:rPr lang="en-GB" dirty="0" smtClean="0"/>
              <a:t>How </a:t>
            </a:r>
            <a:r>
              <a:rPr lang="en-GB" i="1" dirty="0" smtClean="0"/>
              <a:t>long</a:t>
            </a:r>
            <a:r>
              <a:rPr lang="en-GB" dirty="0" smtClean="0"/>
              <a:t> the object took to travel a given distance</a:t>
            </a:r>
          </a:p>
          <a:p>
            <a:r>
              <a:rPr lang="en-GB" dirty="0" smtClean="0"/>
              <a:t>The </a:t>
            </a:r>
            <a:r>
              <a:rPr lang="en-GB" i="1" dirty="0" smtClean="0"/>
              <a:t>gradient</a:t>
            </a:r>
            <a:r>
              <a:rPr lang="en-GB" dirty="0" smtClean="0"/>
              <a:t> (slope) of the graph tells us how </a:t>
            </a:r>
            <a:r>
              <a:rPr lang="en-GB" i="1" dirty="0" smtClean="0"/>
              <a:t>fast</a:t>
            </a:r>
            <a:r>
              <a:rPr lang="en-GB" dirty="0" smtClean="0"/>
              <a:t> the object was travelling</a:t>
            </a:r>
          </a:p>
        </p:txBody>
      </p:sp>
      <p:pic>
        <p:nvPicPr>
          <p:cNvPr id="9" name="Picture 2" descr="http://iruler.net/ruler_0_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872200"/>
            <a:ext cx="9211443" cy="1971600"/>
          </a:xfrm>
          <a:prstGeom prst="rect">
            <a:avLst/>
          </a:prstGeom>
          <a:noFill/>
        </p:spPr>
      </p:pic>
      <p:pic>
        <p:nvPicPr>
          <p:cNvPr id="10" name="Picture 2" descr="http://t1.gstatic.com/images?q=tbn:ANd9GcTDbbDqqAGn64vg8ijS8x5S9FtAa_k516OJLWkyf3W-Kz9uK3VkGQ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77025" y="188640"/>
            <a:ext cx="2466975" cy="18478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upload.wikimedia.org/wikipedia/commons/6/63/Distance-time_graph_example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29150" y="836712"/>
            <a:ext cx="8499782" cy="602128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rgbClr val="C00000"/>
                </a:solidFill>
              </a:rPr>
              <a:t>What can you remember?</a:t>
            </a:r>
            <a:endParaRPr lang="en-US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rgbClr val="C00000"/>
                </a:solidFill>
              </a:rPr>
              <a:t>What do they show?</a:t>
            </a:r>
            <a:endParaRPr lang="en-US" b="1" i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Distance-time graph allows us to plot the </a:t>
            </a:r>
            <a:r>
              <a:rPr lang="en-GB" i="1" dirty="0" smtClean="0"/>
              <a:t>distance</a:t>
            </a:r>
            <a:r>
              <a:rPr lang="en-GB" dirty="0" smtClean="0"/>
              <a:t> travelled by an object over a given </a:t>
            </a:r>
            <a:r>
              <a:rPr lang="en-GB" i="1" dirty="0" smtClean="0"/>
              <a:t>time</a:t>
            </a:r>
            <a:r>
              <a:rPr lang="en-GB" dirty="0" smtClean="0"/>
              <a:t> frame</a:t>
            </a:r>
          </a:p>
          <a:p>
            <a:r>
              <a:rPr lang="en-GB" dirty="0" smtClean="0"/>
              <a:t>It is a good </a:t>
            </a:r>
            <a:r>
              <a:rPr lang="en-GB" i="1" dirty="0" smtClean="0"/>
              <a:t>visual</a:t>
            </a:r>
            <a:r>
              <a:rPr lang="en-GB" dirty="0" smtClean="0"/>
              <a:t> representation of the </a:t>
            </a:r>
            <a:r>
              <a:rPr lang="en-GB" i="1" dirty="0" smtClean="0"/>
              <a:t>movement</a:t>
            </a:r>
            <a:r>
              <a:rPr lang="en-GB" dirty="0" smtClean="0"/>
              <a:t> of an object</a:t>
            </a:r>
          </a:p>
          <a:p>
            <a:r>
              <a:rPr lang="en-GB" dirty="0" smtClean="0"/>
              <a:t>The </a:t>
            </a:r>
            <a:r>
              <a:rPr lang="en-GB" i="1" dirty="0" smtClean="0"/>
              <a:t>shape</a:t>
            </a:r>
            <a:r>
              <a:rPr lang="en-GB" dirty="0" smtClean="0"/>
              <a:t> of the graph will tell us many things about the way the object was </a:t>
            </a:r>
            <a:r>
              <a:rPr lang="en-GB" i="1" dirty="0" smtClean="0"/>
              <a:t>moving</a:t>
            </a:r>
            <a:r>
              <a:rPr lang="en-GB" dirty="0" smtClean="0"/>
              <a:t> at any </a:t>
            </a:r>
            <a:r>
              <a:rPr lang="en-GB" i="1" dirty="0" smtClean="0"/>
              <a:t>time</a:t>
            </a:r>
            <a:endParaRPr lang="en-US" i="1" dirty="0"/>
          </a:p>
        </p:txBody>
      </p:sp>
      <p:sp>
        <p:nvSpPr>
          <p:cNvPr id="4" name="Rectangle 3"/>
          <p:cNvSpPr/>
          <p:nvPr/>
        </p:nvSpPr>
        <p:spPr>
          <a:xfrm>
            <a:off x="827584" y="2132856"/>
            <a:ext cx="1440160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27584" y="2636912"/>
            <a:ext cx="187220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699792" y="3212976"/>
            <a:ext cx="1080120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27584" y="3645024"/>
            <a:ext cx="1800200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47664" y="4293096"/>
            <a:ext cx="1080120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796136" y="4797152"/>
            <a:ext cx="129614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11560" y="5373216"/>
            <a:ext cx="1080120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 descr="http://iruler.net/ruler_0_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872200"/>
            <a:ext cx="9211443" cy="1971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rgbClr val="C00000"/>
                </a:solidFill>
              </a:rPr>
              <a:t>Reading a graph</a:t>
            </a:r>
            <a:endParaRPr lang="en-US" b="1" i="1" dirty="0">
              <a:solidFill>
                <a:srgbClr val="C0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GB" dirty="0" smtClean="0"/>
              <a:t>Constant Speed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</p:nvPr>
        </p:nvGraphicFramePr>
        <p:xfrm>
          <a:off x="611560" y="2204864"/>
          <a:ext cx="3682752" cy="3558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GB" dirty="0" smtClean="0"/>
              <a:t>Getting Slower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23728" y="5733256"/>
            <a:ext cx="933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Time (s)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-174557" y="3639053"/>
            <a:ext cx="1365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Distance (m)</a:t>
            </a:r>
            <a:endParaRPr lang="en-US" dirty="0"/>
          </a:p>
        </p:txBody>
      </p:sp>
      <p:graphicFrame>
        <p:nvGraphicFramePr>
          <p:cNvPr id="12" name="Content Placeholder 8"/>
          <p:cNvGraphicFramePr>
            <a:graphicFrameLocks/>
          </p:cNvGraphicFramePr>
          <p:nvPr/>
        </p:nvGraphicFramePr>
        <p:xfrm>
          <a:off x="4932040" y="2204864"/>
          <a:ext cx="3682752" cy="3558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444208" y="5733256"/>
            <a:ext cx="933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Time (s)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 rot="16200000">
            <a:off x="4145923" y="3639053"/>
            <a:ext cx="1365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Distance (m)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403648" y="1628800"/>
            <a:ext cx="2160240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52120" y="1628800"/>
            <a:ext cx="2160240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2" descr="http://t1.gstatic.com/images?q=tbn:ANd9GcTDbbDqqAGn64vg8ijS8x5S9FtAa_k516OJLWkyf3W-Kz9uK3VkGQ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77025" y="188640"/>
            <a:ext cx="2466975" cy="18478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291</Words>
  <Application>Microsoft Office PowerPoint</Application>
  <PresentationFormat>On-screen Show (4:3)</PresentationFormat>
  <Paragraphs>48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Distance-Time Graphs</vt:lpstr>
      <vt:lpstr>What do they show?</vt:lpstr>
      <vt:lpstr>Reading a graph</vt:lpstr>
      <vt:lpstr>Reading a graph</vt:lpstr>
      <vt:lpstr>Reading a graph</vt:lpstr>
      <vt:lpstr>Slide 6</vt:lpstr>
      <vt:lpstr>What can you remember?</vt:lpstr>
      <vt:lpstr>What do they show?</vt:lpstr>
      <vt:lpstr>Reading a graph</vt:lpstr>
      <vt:lpstr>Reading a graph</vt:lpstr>
      <vt:lpstr>Reading a graph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Distance-Time Graphs</dc:title>
  <dc:creator>reastment</dc:creator>
  <cp:lastModifiedBy>reastment</cp:lastModifiedBy>
  <cp:revision>7</cp:revision>
  <dcterms:created xsi:type="dcterms:W3CDTF">2011-08-08T10:32:30Z</dcterms:created>
  <dcterms:modified xsi:type="dcterms:W3CDTF">2011-08-08T11:08:41Z</dcterms:modified>
</cp:coreProperties>
</file>