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39171584"/>
        <c:axId val="39173120"/>
      </c:lineChart>
      <c:catAx>
        <c:axId val="39171584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39173120"/>
        <c:crosses val="autoZero"/>
        <c:auto val="1"/>
        <c:lblAlgn val="ctr"/>
        <c:lblOffset val="100"/>
      </c:catAx>
      <c:valAx>
        <c:axId val="39173120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3917158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38994688"/>
        <c:axId val="38997376"/>
      </c:lineChart>
      <c:catAx>
        <c:axId val="38994688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38997376"/>
        <c:crosses val="autoZero"/>
        <c:auto val="1"/>
        <c:lblAlgn val="ctr"/>
        <c:lblOffset val="100"/>
      </c:catAx>
      <c:valAx>
        <c:axId val="38997376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389946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Velocity (m/s)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15</c:v>
                </c:pt>
                <c:pt idx="5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39018880"/>
        <c:axId val="39020800"/>
      </c:lineChart>
      <c:catAx>
        <c:axId val="39018880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39020800"/>
        <c:crosses val="autoZero"/>
        <c:auto val="1"/>
        <c:lblAlgn val="ctr"/>
        <c:lblOffset val="100"/>
      </c:catAx>
      <c:valAx>
        <c:axId val="39020800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3901888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11</c:v>
                </c:pt>
                <c:pt idx="3">
                  <c:v>15</c:v>
                </c:pt>
                <c:pt idx="4">
                  <c:v>15</c:v>
                </c:pt>
                <c:pt idx="5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51563136"/>
        <c:axId val="58532224"/>
      </c:lineChart>
      <c:catAx>
        <c:axId val="51563136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58532224"/>
        <c:crosses val="autoZero"/>
        <c:auto val="1"/>
        <c:lblAlgn val="ctr"/>
        <c:lblOffset val="100"/>
      </c:catAx>
      <c:valAx>
        <c:axId val="58532224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515631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52056832"/>
        <c:axId val="52058368"/>
      </c:lineChart>
      <c:catAx>
        <c:axId val="52056832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52058368"/>
        <c:crosses val="autoZero"/>
        <c:auto val="1"/>
        <c:lblAlgn val="ctr"/>
        <c:lblOffset val="100"/>
      </c:catAx>
      <c:valAx>
        <c:axId val="52058368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5205683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60765696"/>
        <c:axId val="67387776"/>
      </c:lineChart>
      <c:catAx>
        <c:axId val="60765696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67387776"/>
        <c:crosses val="autoZero"/>
        <c:auto val="1"/>
        <c:lblAlgn val="ctr"/>
        <c:lblOffset val="100"/>
      </c:catAx>
      <c:valAx>
        <c:axId val="67387776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607656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Velocity (m/s)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15</c:v>
                </c:pt>
                <c:pt idx="5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84280448"/>
        <c:axId val="84282368"/>
      </c:lineChart>
      <c:catAx>
        <c:axId val="84280448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84282368"/>
        <c:crosses val="autoZero"/>
        <c:auto val="1"/>
        <c:lblAlgn val="ctr"/>
        <c:lblOffset val="100"/>
      </c:catAx>
      <c:valAx>
        <c:axId val="84282368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842804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Distance (m)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11</c:v>
                </c:pt>
                <c:pt idx="3">
                  <c:v>15</c:v>
                </c:pt>
                <c:pt idx="4">
                  <c:v>15</c:v>
                </c:pt>
                <c:pt idx="5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numRef>
              <c:f>Sheet1!$A$2:$A$7</c:f>
              <c:numCache>
                <c:formatCode>General</c:formatCode>
                <c:ptCount val="6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20</c:v>
                </c:pt>
                <c:pt idx="5">
                  <c:v>2.5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marker val="1"/>
        <c:axId val="85885312"/>
        <c:axId val="85886848"/>
      </c:lineChart>
      <c:catAx>
        <c:axId val="85885312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85886848"/>
        <c:crosses val="autoZero"/>
        <c:auto val="1"/>
        <c:lblAlgn val="ctr"/>
        <c:lblOffset val="100"/>
      </c:catAx>
      <c:valAx>
        <c:axId val="85886848"/>
        <c:scaling>
          <c:orientation val="minMax"/>
        </c:scaling>
        <c:axPos val="l"/>
        <c:majorGridlines/>
        <c:minorGridlines/>
        <c:numFmt formatCode="General" sourceLinked="1"/>
        <c:tickLblPos val="nextTo"/>
        <c:crossAx val="858853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F8B0F-D3D3-4513-B057-F3A0424A29C3}" type="datetimeFigureOut">
              <a:rPr lang="en-US" smtClean="0"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42A1-8ADB-4647-AAAF-42FEE8C9B2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chasingcapacity.com/wp-content/uploads/2010/12/stopwatch2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067944" y="1968067"/>
            <a:ext cx="5076056" cy="488993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Velocity-time graphs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Constant Velocity</a:t>
            </a:r>
            <a:endParaRPr lang="en-US" dirty="0"/>
          </a:p>
        </p:txBody>
      </p:sp>
      <p:graphicFrame>
        <p:nvGraphicFramePr>
          <p:cNvPr id="17" name="Content Placeholder 8"/>
          <p:cNvGraphicFramePr>
            <a:graphicFrameLocks/>
          </p:cNvGraphicFramePr>
          <p:nvPr/>
        </p:nvGraphicFramePr>
        <p:xfrm>
          <a:off x="611560" y="2132856"/>
          <a:ext cx="3682752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123728" y="5661248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-231813" y="3567045"/>
            <a:ext cx="1480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 (m/s)</a:t>
            </a:r>
            <a:endParaRPr lang="en-US" dirty="0"/>
          </a:p>
        </p:txBody>
      </p:sp>
      <p:pic>
        <p:nvPicPr>
          <p:cNvPr id="20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  <p:sp>
        <p:nvSpPr>
          <p:cNvPr id="24" name="Text Placeholder 4"/>
          <p:cNvSpPr>
            <a:spLocks noGrp="1"/>
          </p:cNvSpPr>
          <p:nvPr>
            <p:ph type="body" idx="1"/>
          </p:nvPr>
        </p:nvSpPr>
        <p:spPr>
          <a:xfrm>
            <a:off x="4420244" y="1493094"/>
            <a:ext cx="4040188" cy="639762"/>
          </a:xfrm>
        </p:spPr>
        <p:txBody>
          <a:bodyPr/>
          <a:lstStyle/>
          <a:p>
            <a:pPr algn="ctr"/>
            <a:r>
              <a:rPr lang="en-GB" dirty="0" smtClean="0"/>
              <a:t>Constant </a:t>
            </a:r>
            <a:r>
              <a:rPr lang="en-GB" dirty="0" smtClean="0"/>
              <a:t>Acceleration</a:t>
            </a:r>
            <a:endParaRPr lang="en-US" dirty="0"/>
          </a:p>
        </p:txBody>
      </p:sp>
      <p:graphicFrame>
        <p:nvGraphicFramePr>
          <p:cNvPr id="25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574604" y="2132856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086772" y="5723964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3731231" y="3495037"/>
            <a:ext cx="1480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 (m/s)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59632" y="1772816"/>
            <a:ext cx="237626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932040" y="1772816"/>
            <a:ext cx="295232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What’s happening?</a:t>
            </a:r>
            <a:endParaRPr lang="en-US" b="1" i="1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611560" y="1772816"/>
          <a:ext cx="3682752" cy="3990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12372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31813" y="3480289"/>
            <a:ext cx="1480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 (m/s)</a:t>
            </a:r>
            <a:endParaRPr lang="en-US" dirty="0"/>
          </a:p>
        </p:txBody>
      </p:sp>
      <p:graphicFrame>
        <p:nvGraphicFramePr>
          <p:cNvPr id="12" name="Content Placeholder 8"/>
          <p:cNvGraphicFramePr>
            <a:graphicFrameLocks/>
          </p:cNvGraphicFramePr>
          <p:nvPr/>
        </p:nvGraphicFramePr>
        <p:xfrm>
          <a:off x="4932040" y="1772816"/>
          <a:ext cx="3682752" cy="3990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44420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4088667" y="3440427"/>
            <a:ext cx="1480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 (m/s)</a:t>
            </a:r>
            <a:endParaRPr lang="en-US" dirty="0"/>
          </a:p>
        </p:txBody>
      </p:sp>
      <p:pic>
        <p:nvPicPr>
          <p:cNvPr id="11266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varmintal.com/6ppc-velocity.png"/>
          <p:cNvPicPr>
            <a:picLocks noChangeAspect="1" noChangeArrowheads="1"/>
          </p:cNvPicPr>
          <p:nvPr/>
        </p:nvPicPr>
        <p:blipFill>
          <a:blip r:embed="rId2" cstate="print"/>
          <a:srcRect t="7620"/>
          <a:stretch>
            <a:fillRect/>
          </a:stretch>
        </p:blipFill>
        <p:spPr bwMode="auto">
          <a:xfrm>
            <a:off x="323527" y="3717032"/>
            <a:ext cx="4091703" cy="2834934"/>
          </a:xfrm>
          <a:prstGeom prst="rect">
            <a:avLst/>
          </a:prstGeom>
          <a:noFill/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can read:</a:t>
            </a:r>
            <a:endParaRPr lang="en-US" dirty="0" smtClean="0"/>
          </a:p>
          <a:p>
            <a:pPr lvl="1"/>
            <a:r>
              <a:rPr lang="en-GB" dirty="0" smtClean="0"/>
              <a:t>The </a:t>
            </a:r>
            <a:r>
              <a:rPr lang="en-GB" i="1" dirty="0" smtClean="0"/>
              <a:t>velocity</a:t>
            </a:r>
            <a:r>
              <a:rPr lang="en-GB" dirty="0" smtClean="0"/>
              <a:t> of an object at </a:t>
            </a:r>
            <a:r>
              <a:rPr lang="en-GB" dirty="0" smtClean="0"/>
              <a:t>any time</a:t>
            </a:r>
          </a:p>
          <a:p>
            <a:pPr lvl="1"/>
            <a:r>
              <a:rPr lang="en-GB" dirty="0" smtClean="0"/>
              <a:t>How </a:t>
            </a:r>
            <a:r>
              <a:rPr lang="en-GB" i="1" dirty="0" smtClean="0"/>
              <a:t>long</a:t>
            </a:r>
            <a:r>
              <a:rPr lang="en-GB" dirty="0" smtClean="0"/>
              <a:t> the object </a:t>
            </a:r>
            <a:r>
              <a:rPr lang="en-GB" dirty="0" smtClean="0"/>
              <a:t>travels at a given velocity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i="1" dirty="0" smtClean="0"/>
              <a:t>gradient</a:t>
            </a:r>
            <a:r>
              <a:rPr lang="en-GB" dirty="0" smtClean="0"/>
              <a:t> (slope) of the graph </a:t>
            </a:r>
            <a:r>
              <a:rPr lang="en-GB" dirty="0" smtClean="0"/>
              <a:t>gives us the acceleration of the object</a:t>
            </a:r>
          </a:p>
          <a:p>
            <a:r>
              <a:rPr lang="en-GB" dirty="0" smtClean="0"/>
              <a:t>The </a:t>
            </a:r>
            <a:r>
              <a:rPr lang="en-GB" i="1" dirty="0" smtClean="0"/>
              <a:t>area under the graph </a:t>
            </a:r>
            <a:r>
              <a:rPr lang="en-GB" dirty="0" smtClean="0"/>
              <a:t>gives us the distance travelled by the object</a:t>
            </a:r>
            <a:endParaRPr lang="en-GB" dirty="0" smtClean="0"/>
          </a:p>
        </p:txBody>
      </p:sp>
      <p:pic>
        <p:nvPicPr>
          <p:cNvPr id="10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907704" y="2276872"/>
            <a:ext cx="129614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79712" y="2780928"/>
            <a:ext cx="6480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47664" y="3284984"/>
            <a:ext cx="151216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9592" y="4941168"/>
            <a:ext cx="144016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varmintal.com/6ppc-velocity.png"/>
          <p:cNvPicPr>
            <a:picLocks noChangeAspect="1" noChangeArrowheads="1"/>
          </p:cNvPicPr>
          <p:nvPr/>
        </p:nvPicPr>
        <p:blipFill>
          <a:blip r:embed="rId2" cstate="print"/>
          <a:srcRect t="7620"/>
          <a:stretch>
            <a:fillRect/>
          </a:stretch>
        </p:blipFill>
        <p:spPr bwMode="auto">
          <a:xfrm>
            <a:off x="323528" y="3658305"/>
            <a:ext cx="4176464" cy="289366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Velocity or distance?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very important to look at the </a:t>
            </a:r>
            <a:r>
              <a:rPr lang="en-GB" i="1" dirty="0" smtClean="0"/>
              <a:t>axes</a:t>
            </a:r>
            <a:r>
              <a:rPr lang="en-GB" dirty="0" smtClean="0"/>
              <a:t> of these graphs</a:t>
            </a:r>
          </a:p>
          <a:p>
            <a:r>
              <a:rPr lang="en-GB" i="1" dirty="0" smtClean="0"/>
              <a:t>Distance</a:t>
            </a:r>
            <a:r>
              <a:rPr lang="en-GB" dirty="0" smtClean="0"/>
              <a:t>-time graphs and </a:t>
            </a:r>
            <a:r>
              <a:rPr lang="en-GB" i="1" dirty="0" smtClean="0"/>
              <a:t>velocity</a:t>
            </a:r>
            <a:r>
              <a:rPr lang="en-GB" dirty="0" smtClean="0"/>
              <a:t>-time graphs can look very similar</a:t>
            </a:r>
          </a:p>
          <a:p>
            <a:r>
              <a:rPr lang="en-GB" dirty="0" smtClean="0"/>
              <a:t>However, they tell us very </a:t>
            </a:r>
            <a:r>
              <a:rPr lang="en-GB" i="1" dirty="0" smtClean="0"/>
              <a:t>different</a:t>
            </a:r>
            <a:r>
              <a:rPr lang="en-GB" dirty="0" smtClean="0"/>
              <a:t> things</a:t>
            </a:r>
          </a:p>
          <a:p>
            <a:r>
              <a:rPr lang="en-GB" b="1" dirty="0" smtClean="0"/>
              <a:t>ALWAYS</a:t>
            </a:r>
            <a:r>
              <a:rPr lang="en-GB" dirty="0" smtClean="0"/>
              <a:t> check what kind of graph it is before making any calculations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372200" y="1700808"/>
            <a:ext cx="79208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83968" y="4437112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varmintal.com/6ppc-velocity.png"/>
          <p:cNvPicPr>
            <a:picLocks noChangeAspect="1" noChangeArrowheads="1"/>
          </p:cNvPicPr>
          <p:nvPr/>
        </p:nvPicPr>
        <p:blipFill>
          <a:blip r:embed="rId2" cstate="print"/>
          <a:srcRect t="7620"/>
          <a:stretch>
            <a:fillRect/>
          </a:stretch>
        </p:blipFill>
        <p:spPr bwMode="auto">
          <a:xfrm>
            <a:off x="323528" y="3658305"/>
            <a:ext cx="4176464" cy="2893661"/>
          </a:xfrm>
          <a:prstGeom prst="rect">
            <a:avLst/>
          </a:prstGeom>
          <a:noFill/>
        </p:spPr>
      </p:pic>
      <p:pic>
        <p:nvPicPr>
          <p:cNvPr id="4" name="Picture 2" descr="http://chasingcapacity.com/wp-content/uploads/2010/12/stopwatch2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855213" y="0"/>
            <a:ext cx="2288787" cy="220486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What do they show?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velocity-time graph shows us how the </a:t>
            </a:r>
            <a:r>
              <a:rPr lang="en-GB" i="1" dirty="0" smtClean="0"/>
              <a:t>velocity</a:t>
            </a:r>
            <a:r>
              <a:rPr lang="en-GB" dirty="0" smtClean="0"/>
              <a:t> of an object varies with </a:t>
            </a:r>
            <a:r>
              <a:rPr lang="en-GB" i="1" dirty="0" smtClean="0"/>
              <a:t>time</a:t>
            </a:r>
          </a:p>
          <a:p>
            <a:r>
              <a:rPr lang="en-GB" dirty="0" smtClean="0"/>
              <a:t>It is a good </a:t>
            </a:r>
            <a:r>
              <a:rPr lang="en-GB" i="1" dirty="0" smtClean="0"/>
              <a:t>visual</a:t>
            </a:r>
            <a:r>
              <a:rPr lang="en-GB" dirty="0" smtClean="0"/>
              <a:t> representation of the </a:t>
            </a:r>
            <a:r>
              <a:rPr lang="en-GB" i="1" dirty="0" smtClean="0"/>
              <a:t>velocity </a:t>
            </a:r>
            <a:r>
              <a:rPr lang="en-GB" dirty="0" smtClean="0"/>
              <a:t>of an object</a:t>
            </a:r>
          </a:p>
          <a:p>
            <a:r>
              <a:rPr lang="en-GB" dirty="0" smtClean="0"/>
              <a:t>The </a:t>
            </a:r>
            <a:r>
              <a:rPr lang="en-GB" i="1" dirty="0" smtClean="0"/>
              <a:t>shape</a:t>
            </a:r>
            <a:r>
              <a:rPr lang="en-GB" dirty="0" smtClean="0"/>
              <a:t> of the graph will tell us many things about the way the object was </a:t>
            </a:r>
            <a:r>
              <a:rPr lang="en-GB" i="1" dirty="0" smtClean="0"/>
              <a:t>moving</a:t>
            </a:r>
            <a:r>
              <a:rPr lang="en-GB" dirty="0" smtClean="0"/>
              <a:t> at any </a:t>
            </a:r>
            <a:r>
              <a:rPr lang="en-GB" i="1" dirty="0" smtClean="0"/>
              <a:t>time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Constant Velocity</a:t>
            </a:r>
            <a:endParaRPr lang="en-US" dirty="0"/>
          </a:p>
        </p:txBody>
      </p:sp>
      <p:graphicFrame>
        <p:nvGraphicFramePr>
          <p:cNvPr id="17" name="Content Placeholder 8"/>
          <p:cNvGraphicFramePr>
            <a:graphicFrameLocks/>
          </p:cNvGraphicFramePr>
          <p:nvPr/>
        </p:nvGraphicFramePr>
        <p:xfrm>
          <a:off x="611560" y="2132856"/>
          <a:ext cx="3682752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123728" y="5661248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-231813" y="3567045"/>
            <a:ext cx="1480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 (m/s)</a:t>
            </a:r>
            <a:endParaRPr lang="en-US" dirty="0"/>
          </a:p>
        </p:txBody>
      </p:sp>
      <p:pic>
        <p:nvPicPr>
          <p:cNvPr id="20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  <p:sp>
        <p:nvSpPr>
          <p:cNvPr id="24" name="Text Placeholder 4"/>
          <p:cNvSpPr>
            <a:spLocks noGrp="1"/>
          </p:cNvSpPr>
          <p:nvPr>
            <p:ph type="body" idx="1"/>
          </p:nvPr>
        </p:nvSpPr>
        <p:spPr>
          <a:xfrm>
            <a:off x="4420244" y="1493094"/>
            <a:ext cx="4040188" cy="639762"/>
          </a:xfrm>
        </p:spPr>
        <p:txBody>
          <a:bodyPr/>
          <a:lstStyle/>
          <a:p>
            <a:pPr algn="ctr"/>
            <a:r>
              <a:rPr lang="en-GB" dirty="0" smtClean="0"/>
              <a:t>Constant </a:t>
            </a:r>
            <a:r>
              <a:rPr lang="en-GB" dirty="0" smtClean="0"/>
              <a:t>Acceleration</a:t>
            </a:r>
            <a:endParaRPr lang="en-US" dirty="0"/>
          </a:p>
        </p:txBody>
      </p:sp>
      <p:graphicFrame>
        <p:nvGraphicFramePr>
          <p:cNvPr id="25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574604" y="2132856"/>
          <a:ext cx="3682752" cy="355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086772" y="5723964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3731231" y="3495037"/>
            <a:ext cx="1480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 (m/s)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" grpId="0">
        <p:bldAsOne/>
      </p:bldGraphic>
      <p:bldP spid="18" grpId="0"/>
      <p:bldP spid="24" grpId="0" build="p"/>
      <p:bldGraphic spid="25" grpId="0">
        <p:bldAsOne/>
      </p:bldGraphic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What’s happening?</a:t>
            </a:r>
            <a:endParaRPr lang="en-US" b="1" i="1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611560" y="1772816"/>
          <a:ext cx="3682752" cy="3990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12372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31813" y="3480289"/>
            <a:ext cx="1480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 (m/s)</a:t>
            </a:r>
            <a:endParaRPr lang="en-US" dirty="0"/>
          </a:p>
        </p:txBody>
      </p:sp>
      <p:graphicFrame>
        <p:nvGraphicFramePr>
          <p:cNvPr id="12" name="Content Placeholder 8"/>
          <p:cNvGraphicFramePr>
            <a:graphicFrameLocks/>
          </p:cNvGraphicFramePr>
          <p:nvPr/>
        </p:nvGraphicFramePr>
        <p:xfrm>
          <a:off x="4932040" y="1772816"/>
          <a:ext cx="3682752" cy="3990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444208" y="573325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 (s)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4088667" y="3440427"/>
            <a:ext cx="1480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 (m/s)</a:t>
            </a:r>
            <a:endParaRPr lang="en-US" dirty="0"/>
          </a:p>
        </p:txBody>
      </p:sp>
      <p:pic>
        <p:nvPicPr>
          <p:cNvPr id="11266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0" grpId="0"/>
      <p:bldP spid="11" grpId="0"/>
      <p:bldGraphic spid="12" grpId="0">
        <p:bldAsOne/>
      </p:bldGraphic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varmintal.com/6ppc-velocity.png"/>
          <p:cNvPicPr>
            <a:picLocks noChangeAspect="1" noChangeArrowheads="1"/>
          </p:cNvPicPr>
          <p:nvPr/>
        </p:nvPicPr>
        <p:blipFill>
          <a:blip r:embed="rId2" cstate="print"/>
          <a:srcRect t="7620"/>
          <a:stretch>
            <a:fillRect/>
          </a:stretch>
        </p:blipFill>
        <p:spPr bwMode="auto">
          <a:xfrm>
            <a:off x="323527" y="3717032"/>
            <a:ext cx="4091703" cy="2834934"/>
          </a:xfrm>
          <a:prstGeom prst="rect">
            <a:avLst/>
          </a:prstGeom>
          <a:noFill/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Reading a graph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can read:</a:t>
            </a:r>
            <a:endParaRPr lang="en-US" dirty="0" smtClean="0"/>
          </a:p>
          <a:p>
            <a:pPr lvl="1"/>
            <a:r>
              <a:rPr lang="en-GB" dirty="0" smtClean="0"/>
              <a:t>The </a:t>
            </a:r>
            <a:r>
              <a:rPr lang="en-GB" i="1" dirty="0" smtClean="0"/>
              <a:t>velocity</a:t>
            </a:r>
            <a:r>
              <a:rPr lang="en-GB" dirty="0" smtClean="0"/>
              <a:t> of an object at </a:t>
            </a:r>
            <a:r>
              <a:rPr lang="en-GB" dirty="0" smtClean="0"/>
              <a:t>any time</a:t>
            </a:r>
          </a:p>
          <a:p>
            <a:pPr lvl="1"/>
            <a:r>
              <a:rPr lang="en-GB" dirty="0" smtClean="0"/>
              <a:t>How </a:t>
            </a:r>
            <a:r>
              <a:rPr lang="en-GB" i="1" dirty="0" smtClean="0"/>
              <a:t>long</a:t>
            </a:r>
            <a:r>
              <a:rPr lang="en-GB" dirty="0" smtClean="0"/>
              <a:t> the object </a:t>
            </a:r>
            <a:r>
              <a:rPr lang="en-GB" dirty="0" smtClean="0"/>
              <a:t>travels at a given velocity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i="1" dirty="0" smtClean="0"/>
              <a:t>gradient</a:t>
            </a:r>
            <a:r>
              <a:rPr lang="en-GB" dirty="0" smtClean="0"/>
              <a:t> (slope) of the graph </a:t>
            </a:r>
            <a:r>
              <a:rPr lang="en-GB" dirty="0" smtClean="0"/>
              <a:t>gives us the acceleration of the object</a:t>
            </a:r>
          </a:p>
          <a:p>
            <a:r>
              <a:rPr lang="en-GB" dirty="0" smtClean="0"/>
              <a:t>The </a:t>
            </a:r>
            <a:r>
              <a:rPr lang="en-GB" i="1" dirty="0" smtClean="0"/>
              <a:t>area under the graph </a:t>
            </a:r>
            <a:r>
              <a:rPr lang="en-GB" dirty="0" smtClean="0"/>
              <a:t>gives us the distance travelled by the object</a:t>
            </a:r>
            <a:endParaRPr lang="en-GB" dirty="0" smtClean="0"/>
          </a:p>
        </p:txBody>
      </p:sp>
      <p:pic>
        <p:nvPicPr>
          <p:cNvPr id="10" name="Picture 2" descr="http://t1.gstatic.com/images?q=tbn:ANd9GcTDbbDqqAGn64vg8ijS8x5S9FtAa_k516OJLWkyf3W-Kz9uK3VkGQ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7025" y="1886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varmintal.com/6ppc-velocity.png"/>
          <p:cNvPicPr>
            <a:picLocks noChangeAspect="1" noChangeArrowheads="1"/>
          </p:cNvPicPr>
          <p:nvPr/>
        </p:nvPicPr>
        <p:blipFill>
          <a:blip r:embed="rId2" cstate="print"/>
          <a:srcRect t="7620"/>
          <a:stretch>
            <a:fillRect/>
          </a:stretch>
        </p:blipFill>
        <p:spPr bwMode="auto">
          <a:xfrm>
            <a:off x="323528" y="3658305"/>
            <a:ext cx="4176464" cy="289366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Velocity or distance?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very important to look at the </a:t>
            </a:r>
            <a:r>
              <a:rPr lang="en-GB" i="1" dirty="0" smtClean="0"/>
              <a:t>axes</a:t>
            </a:r>
            <a:r>
              <a:rPr lang="en-GB" dirty="0" smtClean="0"/>
              <a:t> of these graphs</a:t>
            </a:r>
          </a:p>
          <a:p>
            <a:r>
              <a:rPr lang="en-GB" dirty="0" smtClean="0"/>
              <a:t>Distance-time graphs and velocity-time graphs can look very similar</a:t>
            </a:r>
          </a:p>
          <a:p>
            <a:r>
              <a:rPr lang="en-GB" dirty="0" smtClean="0"/>
              <a:t>However, they tell us very </a:t>
            </a:r>
            <a:r>
              <a:rPr lang="en-GB" i="1" dirty="0" smtClean="0"/>
              <a:t>different</a:t>
            </a:r>
            <a:r>
              <a:rPr lang="en-GB" dirty="0" smtClean="0"/>
              <a:t> things</a:t>
            </a:r>
          </a:p>
          <a:p>
            <a:r>
              <a:rPr lang="en-GB" b="1" dirty="0" smtClean="0"/>
              <a:t>ALWAYS</a:t>
            </a:r>
            <a:r>
              <a:rPr lang="en-GB" dirty="0" smtClean="0"/>
              <a:t> check what kind of graph it is before making any calculations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varmintal.com/6ppc-velocity.png"/>
          <p:cNvPicPr>
            <a:picLocks noChangeAspect="1" noChangeArrowheads="1"/>
          </p:cNvPicPr>
          <p:nvPr/>
        </p:nvPicPr>
        <p:blipFill>
          <a:blip r:embed="rId2" cstate="print"/>
          <a:srcRect t="7620"/>
          <a:stretch>
            <a:fillRect/>
          </a:stretch>
        </p:blipFill>
        <p:spPr bwMode="auto">
          <a:xfrm>
            <a:off x="323527" y="1196752"/>
            <a:ext cx="7729262" cy="535521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052736"/>
            <a:ext cx="7772400" cy="1470025"/>
          </a:xfrm>
        </p:spPr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What can you remember?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varmintal.com/6ppc-velocity.png"/>
          <p:cNvPicPr>
            <a:picLocks noChangeAspect="1" noChangeArrowheads="1"/>
          </p:cNvPicPr>
          <p:nvPr/>
        </p:nvPicPr>
        <p:blipFill>
          <a:blip r:embed="rId2" cstate="print"/>
          <a:srcRect t="7620"/>
          <a:stretch>
            <a:fillRect/>
          </a:stretch>
        </p:blipFill>
        <p:spPr bwMode="auto">
          <a:xfrm>
            <a:off x="323528" y="3658305"/>
            <a:ext cx="4176464" cy="2893661"/>
          </a:xfrm>
          <a:prstGeom prst="rect">
            <a:avLst/>
          </a:prstGeom>
          <a:noFill/>
        </p:spPr>
      </p:pic>
      <p:pic>
        <p:nvPicPr>
          <p:cNvPr id="4" name="Picture 2" descr="http://chasingcapacity.com/wp-content/uploads/2010/12/stopwatch2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855213" y="0"/>
            <a:ext cx="2288787" cy="220486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C00000"/>
                </a:solidFill>
              </a:rPr>
              <a:t>What do they show?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velocity-time graph shows us how the </a:t>
            </a:r>
            <a:r>
              <a:rPr lang="en-GB" i="1" dirty="0" smtClean="0"/>
              <a:t>velocity</a:t>
            </a:r>
            <a:r>
              <a:rPr lang="en-GB" dirty="0" smtClean="0"/>
              <a:t> of an object varies with </a:t>
            </a:r>
            <a:r>
              <a:rPr lang="en-GB" i="1" dirty="0" smtClean="0"/>
              <a:t>time</a:t>
            </a:r>
          </a:p>
          <a:p>
            <a:r>
              <a:rPr lang="en-GB" dirty="0" smtClean="0"/>
              <a:t>It is a good </a:t>
            </a:r>
            <a:r>
              <a:rPr lang="en-GB" i="1" dirty="0" smtClean="0"/>
              <a:t>visual</a:t>
            </a:r>
            <a:r>
              <a:rPr lang="en-GB" dirty="0" smtClean="0"/>
              <a:t> representation of the </a:t>
            </a:r>
            <a:r>
              <a:rPr lang="en-GB" i="1" dirty="0" smtClean="0"/>
              <a:t>velocity </a:t>
            </a:r>
            <a:r>
              <a:rPr lang="en-GB" dirty="0" smtClean="0"/>
              <a:t>of an object</a:t>
            </a:r>
          </a:p>
          <a:p>
            <a:r>
              <a:rPr lang="en-GB" dirty="0" smtClean="0"/>
              <a:t>The </a:t>
            </a:r>
            <a:r>
              <a:rPr lang="en-GB" i="1" dirty="0" smtClean="0"/>
              <a:t>shape</a:t>
            </a:r>
            <a:r>
              <a:rPr lang="en-GB" dirty="0" smtClean="0"/>
              <a:t> of the graph will tell us many things about the way the object was </a:t>
            </a:r>
            <a:r>
              <a:rPr lang="en-GB" i="1" dirty="0" smtClean="0"/>
              <a:t>moving</a:t>
            </a:r>
            <a:r>
              <a:rPr lang="en-GB" dirty="0" smtClean="0"/>
              <a:t> at any </a:t>
            </a:r>
            <a:r>
              <a:rPr lang="en-GB" i="1" dirty="0" smtClean="0"/>
              <a:t>time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3568" y="2132856"/>
            <a:ext cx="144016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56176" y="2132856"/>
            <a:ext cx="144016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71800" y="2780928"/>
            <a:ext cx="93610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3568" y="3284984"/>
            <a:ext cx="144016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96136" y="4365104"/>
            <a:ext cx="122413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387</Words>
  <Application>Microsoft Office PowerPoint</Application>
  <PresentationFormat>On-screen Show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Velocity-time graphs</vt:lpstr>
      <vt:lpstr>What do they show?</vt:lpstr>
      <vt:lpstr>Reading a graph</vt:lpstr>
      <vt:lpstr>What’s happening?</vt:lpstr>
      <vt:lpstr>Reading a graph</vt:lpstr>
      <vt:lpstr>Velocity or distance?</vt:lpstr>
      <vt:lpstr>Slide 7</vt:lpstr>
      <vt:lpstr>What can you remember?</vt:lpstr>
      <vt:lpstr>What do they show?</vt:lpstr>
      <vt:lpstr>Reading a graph</vt:lpstr>
      <vt:lpstr>What’s happening?</vt:lpstr>
      <vt:lpstr>Reading a graph</vt:lpstr>
      <vt:lpstr>Velocity or distance?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Velocity-time graphs</dc:title>
  <dc:creator>reastment</dc:creator>
  <cp:lastModifiedBy>reastment</cp:lastModifiedBy>
  <cp:revision>7</cp:revision>
  <dcterms:created xsi:type="dcterms:W3CDTF">2011-08-08T11:53:22Z</dcterms:created>
  <dcterms:modified xsi:type="dcterms:W3CDTF">2011-08-08T12:49:04Z</dcterms:modified>
</cp:coreProperties>
</file>