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01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3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F37C-82B7-4BAD-B710-655A3C0932E4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F553-7555-4405-9BE4-5DDA28F6D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F37C-82B7-4BAD-B710-655A3C0932E4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F553-7555-4405-9BE4-5DDA28F6D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F37C-82B7-4BAD-B710-655A3C0932E4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F553-7555-4405-9BE4-5DDA28F6D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F37C-82B7-4BAD-B710-655A3C0932E4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F553-7555-4405-9BE4-5DDA28F6D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F37C-82B7-4BAD-B710-655A3C0932E4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F553-7555-4405-9BE4-5DDA28F6D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F37C-82B7-4BAD-B710-655A3C0932E4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F553-7555-4405-9BE4-5DDA28F6D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F37C-82B7-4BAD-B710-655A3C0932E4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F553-7555-4405-9BE4-5DDA28F6D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F37C-82B7-4BAD-B710-655A3C0932E4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F553-7555-4405-9BE4-5DDA28F6D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F37C-82B7-4BAD-B710-655A3C0932E4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F553-7555-4405-9BE4-5DDA28F6D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F37C-82B7-4BAD-B710-655A3C0932E4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F553-7555-4405-9BE4-5DDA28F6D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F37C-82B7-4BAD-B710-655A3C0932E4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F553-7555-4405-9BE4-5DDA28F6D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AF37C-82B7-4BAD-B710-655A3C0932E4}" type="datetimeFigureOut">
              <a:rPr lang="en-US" smtClean="0"/>
              <a:pPr/>
              <a:t>12/7/2011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2F553-7555-4405-9BE4-5DDA28F6D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\\dt-server\Staff-Shared\2.%20SENIOR_SCIENCE\Science%20CD\Senior%20Physics\Resources\Forces%20and%20Motion\Imperial%20March.mp3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images.wikia.com/starwars/images/6/61/AnakinSkywalk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" y="1"/>
            <a:ext cx="5201775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6000" b="1" i="1" dirty="0" smtClean="0">
                <a:solidFill>
                  <a:schemeClr val="bg1"/>
                </a:solidFill>
                <a:latin typeface="Stencil" pitchFamily="82" charset="0"/>
              </a:rPr>
              <a:t>Forces</a:t>
            </a:r>
            <a:endParaRPr lang="en-US" sz="6000" b="1" i="1" dirty="0">
              <a:solidFill>
                <a:schemeClr val="bg1"/>
              </a:solidFill>
              <a:latin typeface="Stencil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chemeClr val="bg1"/>
                </a:solidFill>
              </a:rPr>
              <a:t>Friction</a:t>
            </a:r>
            <a:endParaRPr lang="en-US" b="1" i="1" dirty="0">
              <a:solidFill>
                <a:schemeClr val="bg1"/>
              </a:solidFill>
            </a:endParaRPr>
          </a:p>
        </p:txBody>
      </p:sp>
      <p:pic>
        <p:nvPicPr>
          <p:cNvPr id="5" name="Imperial March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9684568" y="5013176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10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chemeClr val="bg1"/>
                </a:solidFill>
                <a:latin typeface="Stencil" pitchFamily="82" charset="0"/>
              </a:rPr>
              <a:t>Force, mass, acceleration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If we combine these relationships we are left with the formula:</a:t>
            </a:r>
          </a:p>
          <a:p>
            <a:pPr algn="ctr">
              <a:buNone/>
            </a:pPr>
            <a:r>
              <a:rPr lang="en-GB" dirty="0" smtClean="0">
                <a:solidFill>
                  <a:schemeClr val="bg1"/>
                </a:solidFill>
              </a:rPr>
              <a:t>force, F = mass, m x acceleration, a</a:t>
            </a:r>
          </a:p>
          <a:p>
            <a:pPr algn="ctr">
              <a:buNone/>
            </a:pPr>
            <a:r>
              <a:rPr lang="en-GB" sz="4000" i="1" u="sng" dirty="0" smtClean="0">
                <a:solidFill>
                  <a:schemeClr val="bg1"/>
                </a:solidFill>
              </a:rPr>
              <a:t>F = m x a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788024" y="3789040"/>
            <a:ext cx="3427581" cy="2448273"/>
            <a:chOff x="2627784" y="3861048"/>
            <a:chExt cx="3427581" cy="2448273"/>
          </a:xfrm>
        </p:grpSpPr>
        <p:sp>
          <p:nvSpPr>
            <p:cNvPr id="5" name="Isosceles Triangle 4"/>
            <p:cNvSpPr/>
            <p:nvPr/>
          </p:nvSpPr>
          <p:spPr>
            <a:xfrm>
              <a:off x="2627784" y="3861048"/>
              <a:ext cx="3427581" cy="2448272"/>
            </a:xfrm>
            <a:prstGeom prst="triangl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>
              <a:stCxn id="5" idx="1"/>
              <a:endCxn id="5" idx="5"/>
            </p:cNvCxnSpPr>
            <p:nvPr/>
          </p:nvCxnSpPr>
          <p:spPr>
            <a:xfrm rot="10800000" flipH="1">
              <a:off x="3484678" y="5085184"/>
              <a:ext cx="1713791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>
              <a:endCxn id="5" idx="3"/>
            </p:cNvCxnSpPr>
            <p:nvPr/>
          </p:nvCxnSpPr>
          <p:spPr>
            <a:xfrm rot="5400000">
              <a:off x="3736708" y="5690052"/>
              <a:ext cx="1224136" cy="14401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597944" y="5373216"/>
              <a:ext cx="63511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dirty="0" smtClean="0">
                  <a:solidFill>
                    <a:schemeClr val="bg1"/>
                  </a:solidFill>
                </a:rPr>
                <a:t>m</a:t>
              </a:r>
              <a:r>
                <a:rPr lang="en-GB" sz="2800" dirty="0" smtClean="0"/>
                <a:t> </a:t>
              </a:r>
              <a:endParaRPr lang="en-US" sz="2800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139952" y="4293096"/>
              <a:ext cx="47801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dirty="0" smtClean="0">
                  <a:solidFill>
                    <a:schemeClr val="bg1"/>
                  </a:solidFill>
                </a:rPr>
                <a:t>F</a:t>
              </a:r>
              <a:r>
                <a:rPr lang="en-GB" sz="2800" dirty="0" smtClean="0"/>
                <a:t> </a:t>
              </a:r>
              <a:endParaRPr lang="en-US" sz="28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716016" y="5373216"/>
              <a:ext cx="48763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600" dirty="0" smtClean="0">
                  <a:solidFill>
                    <a:schemeClr val="bg1"/>
                  </a:solidFill>
                </a:rPr>
                <a:t>a</a:t>
              </a:r>
              <a:r>
                <a:rPr lang="en-GB" sz="2800" dirty="0" smtClean="0"/>
                <a:t> </a:t>
              </a:r>
              <a:endParaRPr lang="en-US" sz="28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202862" y="5445224"/>
              <a:ext cx="441146" cy="523220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GB" sz="2400" dirty="0" smtClean="0">
                  <a:solidFill>
                    <a:schemeClr val="bg1"/>
                  </a:solidFill>
                </a:rPr>
                <a:t>X</a:t>
              </a:r>
              <a:r>
                <a:rPr lang="en-GB" sz="2800" dirty="0" smtClean="0"/>
                <a:t> </a:t>
              </a:r>
              <a:endParaRPr lang="en-US" sz="2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385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385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9" dur="385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1" dur="385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2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chemeClr val="bg1"/>
                </a:solidFill>
                <a:latin typeface="Stencil" pitchFamily="82" charset="0"/>
              </a:rPr>
              <a:t>Force, mass, acceleration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One </a:t>
            </a:r>
            <a:r>
              <a:rPr lang="en-GB" dirty="0" err="1" smtClean="0">
                <a:solidFill>
                  <a:schemeClr val="bg1"/>
                </a:solidFill>
              </a:rPr>
              <a:t>newton</a:t>
            </a:r>
            <a:r>
              <a:rPr lang="en-GB" dirty="0" smtClean="0">
                <a:solidFill>
                  <a:schemeClr val="bg1"/>
                </a:solidFill>
              </a:rPr>
              <a:t> is the force required to make a mass of one kilogram accelerate at one metre per second squared.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A negative acceleration is a deceleration</a:t>
            </a:r>
          </a:p>
          <a:p>
            <a:endParaRPr lang="en-GB" dirty="0"/>
          </a:p>
        </p:txBody>
      </p:sp>
      <p:pic>
        <p:nvPicPr>
          <p:cNvPr id="1026" name="Picture 2" descr="http://www.blogcdn.com/www.autoblog.com/media/2009/03/002_bs4crashtest_op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3933056"/>
            <a:ext cx="4032448" cy="26882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Weight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The weight of an object is the force that acts on it because of gravity.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Remember: weight and mass are NOT the same thing.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We can use our equation F = ma, but in this case the acceleration is caused by gravity, </a:t>
            </a:r>
            <a:r>
              <a:rPr lang="en-GB" i="1" dirty="0" smtClean="0">
                <a:solidFill>
                  <a:schemeClr val="bg1"/>
                </a:solidFill>
              </a:rPr>
              <a:t>g</a:t>
            </a:r>
            <a:endParaRPr lang="en-GB" i="1" dirty="0">
              <a:solidFill>
                <a:schemeClr val="bg1"/>
              </a:solidFill>
            </a:endParaRPr>
          </a:p>
        </p:txBody>
      </p:sp>
      <p:pic>
        <p:nvPicPr>
          <p:cNvPr id="2050" name="Picture 2" descr="http://www.oaktree.org.uk/oak_media/2009/01/our-planet-earth-300x299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4869160"/>
            <a:ext cx="2857500" cy="2847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Weight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Therefore weight can be calculated as:</a:t>
            </a:r>
          </a:p>
          <a:p>
            <a:pPr algn="ctr">
              <a:buNone/>
            </a:pPr>
            <a:r>
              <a:rPr lang="en-GB" sz="2800" dirty="0" smtClean="0">
                <a:solidFill>
                  <a:schemeClr val="bg1"/>
                </a:solidFill>
              </a:rPr>
              <a:t>weight, W = mass, m x acceleration due to gravity, g</a:t>
            </a:r>
          </a:p>
          <a:p>
            <a:pPr algn="ctr">
              <a:buNone/>
            </a:pPr>
            <a:r>
              <a:rPr lang="en-GB" i="1" dirty="0" smtClean="0">
                <a:solidFill>
                  <a:schemeClr val="bg1"/>
                </a:solidFill>
              </a:rPr>
              <a:t>W = m x g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The value of g depends on how strong a planet’s gravity is, so whilst the mass of an object remains constant it’s weight can change.</a:t>
            </a:r>
          </a:p>
          <a:p>
            <a:endParaRPr lang="en-GB" dirty="0" smtClean="0">
              <a:solidFill>
                <a:schemeClr val="bg1"/>
              </a:solidFill>
            </a:endParaRPr>
          </a:p>
        </p:txBody>
      </p:sp>
      <p:pic>
        <p:nvPicPr>
          <p:cNvPr id="4" name="Picture 2" descr="http://www.oaktree.org.uk/oak_media/2009/01/our-planet-earth-300x299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248" y="4869160"/>
            <a:ext cx="2857500" cy="28479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chemeClr val="bg1"/>
                </a:solidFill>
                <a:latin typeface="Stencil" pitchFamily="82" charset="0"/>
              </a:rPr>
              <a:t>What are forces?</a:t>
            </a:r>
            <a:endParaRPr lang="en-US" b="1" i="1" dirty="0">
              <a:solidFill>
                <a:schemeClr val="bg1"/>
              </a:solidFill>
              <a:latin typeface="Stencil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Forces are always pushes or pulls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Forces have both size and direction – they are vectors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Units of force are </a:t>
            </a:r>
            <a:r>
              <a:rPr lang="en-GB" dirty="0" err="1" smtClean="0">
                <a:solidFill>
                  <a:schemeClr val="bg1"/>
                </a:solidFill>
              </a:rPr>
              <a:t>newtons</a:t>
            </a:r>
            <a:r>
              <a:rPr lang="en-GB" dirty="0" smtClean="0">
                <a:solidFill>
                  <a:schemeClr val="bg1"/>
                </a:solidFill>
              </a:rPr>
              <a:t> (N)</a:t>
            </a:r>
          </a:p>
          <a:p>
            <a:pPr marL="0" indent="0" algn="ctr">
              <a:buNone/>
            </a:pPr>
            <a:r>
              <a:rPr lang="en-GB" sz="2800" dirty="0" smtClean="0">
                <a:solidFill>
                  <a:schemeClr val="bg1"/>
                </a:solidFill>
              </a:rPr>
              <a:t>A force of one </a:t>
            </a:r>
            <a:r>
              <a:rPr lang="en-GB" sz="2800" dirty="0" err="1" smtClean="0">
                <a:solidFill>
                  <a:schemeClr val="bg1"/>
                </a:solidFill>
              </a:rPr>
              <a:t>newton</a:t>
            </a:r>
            <a:r>
              <a:rPr lang="en-GB" sz="2800" dirty="0" smtClean="0">
                <a:solidFill>
                  <a:schemeClr val="bg1"/>
                </a:solidFill>
              </a:rPr>
              <a:t> will make a mass of one kilogram accelerate at one metre per second squared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Forces can be defined as contact and non-contact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098" name="Picture 2" descr="http://upload.wikimedia.org/wikipedia/commons/3/39/GodfreyKneller-IsaacNewton-16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1"/>
            <a:ext cx="1619672" cy="22245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i="1" dirty="0" smtClean="0">
                <a:solidFill>
                  <a:schemeClr val="bg1"/>
                </a:solidFill>
                <a:latin typeface="Stencil" pitchFamily="82" charset="0"/>
              </a:rPr>
              <a:t>Types of force</a:t>
            </a:r>
            <a:endParaRPr lang="en-US" b="1" i="1" dirty="0">
              <a:solidFill>
                <a:schemeClr val="bg1"/>
              </a:solidFill>
              <a:latin typeface="Stencil" pitchFamily="8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Contact forces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Friction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Air resistance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Water resistance</a:t>
            </a:r>
          </a:p>
          <a:p>
            <a:r>
              <a:rPr lang="en-GB" dirty="0" err="1" smtClean="0">
                <a:solidFill>
                  <a:schemeClr val="bg1"/>
                </a:solidFill>
              </a:rPr>
              <a:t>Upthrust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Non-contact forces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Gravity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Magnetism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Electrostatic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3074" name="Picture 2" descr="http://upload.wikimedia.org/wikipedia/commons/thumb/f/f3/Magnetosphere_rendition.jpg/360px-Magnetosphere_rendi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3933056"/>
            <a:ext cx="4968552" cy="27189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i="1" dirty="0" smtClean="0">
                <a:solidFill>
                  <a:schemeClr val="bg1"/>
                </a:solidFill>
                <a:latin typeface="Stencil" pitchFamily="82" charset="0"/>
              </a:rPr>
              <a:t>Balanced and Unbalanced</a:t>
            </a:r>
            <a:endParaRPr lang="en-US" b="1" i="1" dirty="0">
              <a:solidFill>
                <a:schemeClr val="bg1"/>
              </a:solidFill>
              <a:latin typeface="Stencil" pitchFamily="82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Usually there is more than one force acting on an object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If the forces are balanced they cancel each other out:</a:t>
            </a:r>
          </a:p>
          <a:p>
            <a:pPr>
              <a:buNone/>
            </a:pPr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If the forces are unbalanced, the object will change velocity, direction or shape: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43808" y="3645024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smtClean="0">
                <a:solidFill>
                  <a:schemeClr val="bg1"/>
                </a:solidFill>
              </a:rPr>
              <a:t>0 N = steady state</a:t>
            </a:r>
            <a:endParaRPr lang="en-GB" sz="3600" b="1" dirty="0">
              <a:solidFill>
                <a:schemeClr val="bg1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555776" y="3501008"/>
            <a:ext cx="4176464" cy="936104"/>
            <a:chOff x="2555776" y="3501008"/>
            <a:chExt cx="4176464" cy="936104"/>
          </a:xfrm>
        </p:grpSpPr>
        <p:sp>
          <p:nvSpPr>
            <p:cNvPr id="6" name="Right Arrow 5"/>
            <p:cNvSpPr/>
            <p:nvPr/>
          </p:nvSpPr>
          <p:spPr>
            <a:xfrm>
              <a:off x="2555776" y="3501008"/>
              <a:ext cx="1728192" cy="936104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b="1" dirty="0" smtClean="0"/>
                <a:t>10 N</a:t>
              </a:r>
              <a:endParaRPr lang="en-GB" sz="2400" b="1" dirty="0"/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5004048" y="3501008"/>
              <a:ext cx="1728192" cy="936104"/>
              <a:chOff x="5004048" y="3501008"/>
              <a:chExt cx="1728192" cy="936104"/>
            </a:xfrm>
          </p:grpSpPr>
          <p:sp>
            <p:nvSpPr>
              <p:cNvPr id="12" name="Right Arrow 11"/>
              <p:cNvSpPr/>
              <p:nvPr/>
            </p:nvSpPr>
            <p:spPr>
              <a:xfrm rot="10800000">
                <a:off x="5004048" y="3501008"/>
                <a:ext cx="1728192" cy="936104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 b="1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5724128" y="3759423"/>
                <a:ext cx="86409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400" b="1" dirty="0" smtClean="0">
                    <a:solidFill>
                      <a:schemeClr val="bg1"/>
                    </a:solidFill>
                  </a:rPr>
                  <a:t>10 N</a:t>
                </a:r>
                <a:endParaRPr lang="en-GB" sz="2400"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8" name="Group 17"/>
          <p:cNvGrpSpPr/>
          <p:nvPr/>
        </p:nvGrpSpPr>
        <p:grpSpPr>
          <a:xfrm>
            <a:off x="2627784" y="5445224"/>
            <a:ext cx="3672408" cy="1080120"/>
            <a:chOff x="2555776" y="5445224"/>
            <a:chExt cx="3672408" cy="1080120"/>
          </a:xfrm>
        </p:grpSpPr>
        <p:sp>
          <p:nvSpPr>
            <p:cNvPr id="4" name="Right Arrow 3"/>
            <p:cNvSpPr/>
            <p:nvPr/>
          </p:nvSpPr>
          <p:spPr>
            <a:xfrm>
              <a:off x="2555776" y="5445224"/>
              <a:ext cx="1872208" cy="108012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400" b="1" dirty="0" smtClean="0"/>
                <a:t>10 N</a:t>
              </a:r>
              <a:endParaRPr lang="en-GB" sz="2400" b="1" dirty="0"/>
            </a:p>
          </p:txBody>
        </p:sp>
        <p:sp>
          <p:nvSpPr>
            <p:cNvPr id="5" name="Right Arrow 4"/>
            <p:cNvSpPr/>
            <p:nvPr/>
          </p:nvSpPr>
          <p:spPr>
            <a:xfrm rot="10800000">
              <a:off x="5148064" y="5733256"/>
              <a:ext cx="936104" cy="504056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364088" y="5733256"/>
              <a:ext cx="8640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 smtClean="0">
                  <a:solidFill>
                    <a:schemeClr val="bg1"/>
                  </a:solidFill>
                </a:rPr>
                <a:t>5 N</a:t>
              </a:r>
              <a:endParaRPr lang="en-GB" sz="2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Right Arrow 18"/>
          <p:cNvSpPr/>
          <p:nvPr/>
        </p:nvSpPr>
        <p:spPr>
          <a:xfrm>
            <a:off x="4355976" y="5733256"/>
            <a:ext cx="936104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b="1" dirty="0" smtClean="0"/>
              <a:t>5 N</a:t>
            </a:r>
            <a:endParaRPr lang="en-GB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chemeClr val="bg1"/>
                </a:solidFill>
                <a:latin typeface="Stencil" pitchFamily="82" charset="0"/>
              </a:rPr>
              <a:t>Friction</a:t>
            </a:r>
            <a:endParaRPr lang="en-US" b="1" i="1" dirty="0">
              <a:solidFill>
                <a:schemeClr val="bg1"/>
              </a:solidFill>
              <a:latin typeface="Stencil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76872"/>
          </a:xfrm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Friction is the force that acts on an object to oppose motion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Kinetic energy is converted to heat as work is done by the friction force</a:t>
            </a:r>
          </a:p>
        </p:txBody>
      </p:sp>
      <p:pic>
        <p:nvPicPr>
          <p:cNvPr id="1026" name="Picture 2" descr="http://www.school-for-champions.com/science/images/friction_uses-bea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3645024"/>
            <a:ext cx="3301132" cy="23717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67544" y="3717032"/>
            <a:ext cx="5184576" cy="2520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Friction occurs when solid objects rub against each other and when objects move through fluids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chemeClr val="bg1"/>
                </a:solidFill>
                <a:latin typeface="Stencil" pitchFamily="82" charset="0"/>
              </a:rPr>
              <a:t>Working</a:t>
            </a:r>
            <a:r>
              <a:rPr lang="en-GB" dirty="0" smtClean="0"/>
              <a:t> </a:t>
            </a:r>
            <a:r>
              <a:rPr lang="en-GB" b="1" i="1" dirty="0" smtClean="0">
                <a:solidFill>
                  <a:schemeClr val="bg1"/>
                </a:solidFill>
                <a:latin typeface="Stencil" pitchFamily="82" charset="0"/>
              </a:rPr>
              <a:t>with</a:t>
            </a:r>
            <a:r>
              <a:rPr lang="en-GB" dirty="0" smtClean="0"/>
              <a:t> </a:t>
            </a:r>
            <a:r>
              <a:rPr lang="en-GB" b="1" i="1" dirty="0" smtClean="0">
                <a:solidFill>
                  <a:schemeClr val="bg1"/>
                </a:solidFill>
                <a:latin typeface="Stencil" pitchFamily="82" charset="0"/>
              </a:rPr>
              <a:t>Friction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Reducing Friction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Machines are more efficient, (less energy lost as heat)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Objects experience less wear and tear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Vehicles need less fuel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Objects can travel faster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Increasing Friction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Allows tyres to grip roads better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Brakes are more effective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Allows parachutes to work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Enables movement of objects</a:t>
            </a:r>
            <a:endParaRPr lang="en-GB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ww.paranormalknowledge.com/wp-content/uploads/2009/05/darth-vader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01170" y="-43534"/>
            <a:ext cx="7033410" cy="69015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79912" y="2348880"/>
            <a:ext cx="4680520" cy="1470025"/>
          </a:xfrm>
        </p:spPr>
        <p:txBody>
          <a:bodyPr>
            <a:normAutofit/>
          </a:bodyPr>
          <a:lstStyle/>
          <a:p>
            <a:r>
              <a:rPr lang="en-GB" sz="6000" b="1" i="1" dirty="0" smtClean="0">
                <a:solidFill>
                  <a:schemeClr val="bg1"/>
                </a:solidFill>
                <a:latin typeface="Stencil" pitchFamily="82" charset="0"/>
              </a:rPr>
              <a:t>Forces</a:t>
            </a:r>
            <a:endParaRPr lang="en-US" sz="6000" b="1" i="1" dirty="0">
              <a:solidFill>
                <a:schemeClr val="bg1"/>
              </a:solidFill>
              <a:latin typeface="Stencil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34880" y="4005064"/>
            <a:ext cx="4709120" cy="1752600"/>
          </a:xfrm>
        </p:spPr>
        <p:txBody>
          <a:bodyPr/>
          <a:lstStyle/>
          <a:p>
            <a:r>
              <a:rPr lang="en-GB" b="1" i="1" dirty="0" smtClean="0">
                <a:solidFill>
                  <a:schemeClr val="bg1"/>
                </a:solidFill>
              </a:rPr>
              <a:t>Mass and Acceleration</a:t>
            </a:r>
            <a:endParaRPr lang="en-US" b="1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chemeClr val="bg1"/>
                </a:solidFill>
                <a:latin typeface="Stencil" pitchFamily="82" charset="0"/>
              </a:rPr>
              <a:t>Acceleration</a:t>
            </a:r>
            <a:endParaRPr lang="en-US" b="1" i="1" dirty="0">
              <a:solidFill>
                <a:schemeClr val="bg1"/>
              </a:solidFill>
              <a:latin typeface="Stencil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An object will not accelerate (change its velocity) unless there is an unbalanced force acting on it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rate of acceleration depends upon the unbalanced force and the mass of the object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If the forces are balanced, the object will remain at a steady state, (constant velocity)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i="1" dirty="0" smtClean="0">
                <a:solidFill>
                  <a:schemeClr val="bg1"/>
                </a:solidFill>
                <a:latin typeface="Stencil" pitchFamily="82" charset="0"/>
              </a:rPr>
              <a:t>Force, mass, acceleration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The harder we push something the faster it goes:</a:t>
            </a:r>
          </a:p>
          <a:p>
            <a:pPr algn="ctr">
              <a:buNone/>
            </a:pPr>
            <a:r>
              <a:rPr lang="en-GB" sz="4000" b="1" dirty="0" smtClean="0">
                <a:solidFill>
                  <a:schemeClr val="bg1"/>
                </a:solidFill>
              </a:rPr>
              <a:t>F </a:t>
            </a:r>
            <a:r>
              <a:rPr lang="el-GR" sz="4000" b="1" dirty="0" smtClean="0">
                <a:solidFill>
                  <a:schemeClr val="bg1"/>
                </a:solidFill>
              </a:rPr>
              <a:t>α</a:t>
            </a:r>
            <a:r>
              <a:rPr lang="en-GB" sz="4000" b="1" dirty="0" smtClean="0">
                <a:solidFill>
                  <a:schemeClr val="bg1"/>
                </a:solidFill>
              </a:rPr>
              <a:t> a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The more massive an object, slower it will accelerate:</a:t>
            </a:r>
          </a:p>
          <a:p>
            <a:pPr algn="ctr">
              <a:buNone/>
            </a:pPr>
            <a:r>
              <a:rPr lang="en-GB" sz="4000" b="1" dirty="0" smtClean="0">
                <a:solidFill>
                  <a:schemeClr val="bg1"/>
                </a:solidFill>
              </a:rPr>
              <a:t>a </a:t>
            </a:r>
            <a:r>
              <a:rPr lang="el-GR" sz="4000" b="1" dirty="0" smtClean="0">
                <a:solidFill>
                  <a:schemeClr val="bg1"/>
                </a:solidFill>
              </a:rPr>
              <a:t>α</a:t>
            </a:r>
            <a:r>
              <a:rPr lang="en-GB" sz="4000" b="1" dirty="0" smtClean="0">
                <a:solidFill>
                  <a:schemeClr val="bg1"/>
                </a:solidFill>
              </a:rPr>
              <a:t> 1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4644008" y="5157192"/>
            <a:ext cx="648072" cy="707886"/>
            <a:chOff x="4644008" y="5157192"/>
            <a:chExt cx="648072" cy="707886"/>
          </a:xfrm>
        </p:grpSpPr>
        <p:sp>
          <p:nvSpPr>
            <p:cNvPr id="4" name="TextBox 3"/>
            <p:cNvSpPr txBox="1"/>
            <p:nvPr/>
          </p:nvSpPr>
          <p:spPr>
            <a:xfrm>
              <a:off x="4644008" y="5157192"/>
              <a:ext cx="64807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4000" b="1" dirty="0" smtClean="0">
                  <a:solidFill>
                    <a:schemeClr val="bg1"/>
                  </a:solidFill>
                </a:rPr>
                <a:t>m</a:t>
              </a:r>
              <a:endParaRPr lang="en-GB" sz="2800" b="1" dirty="0">
                <a:solidFill>
                  <a:schemeClr val="bg1"/>
                </a:solidFill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4716016" y="5229200"/>
              <a:ext cx="504056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385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385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385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385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85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385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" dur="385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385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385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385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" dur="385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" dur="385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7" dur="615" accel="100000" fill="hold">
                                          <p:stCondLst>
                                            <p:cond delay="38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485</Words>
  <Application>Microsoft Office PowerPoint</Application>
  <PresentationFormat>On-screen Show (4:3)</PresentationFormat>
  <Paragraphs>76</Paragraphs>
  <Slides>13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Forces</vt:lpstr>
      <vt:lpstr>What are forces?</vt:lpstr>
      <vt:lpstr>Types of force</vt:lpstr>
      <vt:lpstr>Balanced and Unbalanced</vt:lpstr>
      <vt:lpstr>Friction</vt:lpstr>
      <vt:lpstr>Working with Friction</vt:lpstr>
      <vt:lpstr>Forces</vt:lpstr>
      <vt:lpstr>Acceleration</vt:lpstr>
      <vt:lpstr>Force, mass, acceleration</vt:lpstr>
      <vt:lpstr>Force, mass, acceleration</vt:lpstr>
      <vt:lpstr>Force, mass, acceleration</vt:lpstr>
      <vt:lpstr>Weight</vt:lpstr>
      <vt:lpstr>Weight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Forces</dc:title>
  <dc:creator>reastment</dc:creator>
  <cp:lastModifiedBy>reastment</cp:lastModifiedBy>
  <cp:revision>18</cp:revision>
  <dcterms:created xsi:type="dcterms:W3CDTF">2011-08-23T14:37:39Z</dcterms:created>
  <dcterms:modified xsi:type="dcterms:W3CDTF">2011-12-07T16:29:42Z</dcterms:modified>
</cp:coreProperties>
</file>